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handoutMasterIdLst>
    <p:handoutMasterId r:id="rId23"/>
  </p:handoutMasterIdLst>
  <p:sldIdLst>
    <p:sldId id="375" r:id="rId5"/>
    <p:sldId id="426" r:id="rId6"/>
    <p:sldId id="384" r:id="rId7"/>
    <p:sldId id="411" r:id="rId8"/>
    <p:sldId id="412" r:id="rId9"/>
    <p:sldId id="409" r:id="rId10"/>
    <p:sldId id="420" r:id="rId11"/>
    <p:sldId id="408" r:id="rId12"/>
    <p:sldId id="427" r:id="rId13"/>
    <p:sldId id="428" r:id="rId14"/>
    <p:sldId id="415" r:id="rId15"/>
    <p:sldId id="429" r:id="rId16"/>
    <p:sldId id="432" r:id="rId17"/>
    <p:sldId id="431" r:id="rId18"/>
    <p:sldId id="433" r:id="rId19"/>
    <p:sldId id="425" r:id="rId20"/>
    <p:sldId id="424" r:id="rId21"/>
    <p:sldId id="42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y Rose" initials="KR" lastIdx="22" clrIdx="0">
    <p:extLst>
      <p:ext uri="{19B8F6BF-5375-455C-9EA6-DF929625EA0E}">
        <p15:presenceInfo xmlns:p15="http://schemas.microsoft.com/office/powerpoint/2012/main" userId="26554283754635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993" autoAdjust="0"/>
  </p:normalViewPr>
  <p:slideViewPr>
    <p:cSldViewPr snapToGrid="0" snapToObjects="1">
      <p:cViewPr varScale="1">
        <p:scale>
          <a:sx n="59" d="100"/>
          <a:sy n="59" d="100"/>
        </p:scale>
        <p:origin x="112" y="172"/>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10T21:32:30.939" idx="1">
    <p:pos x="7680" y="0"/>
    <p:text>Ideas ofr what our "motivation" is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11T08:35:14.701" idx="2">
    <p:pos x="1804" y="375"/>
    <p:text>Melinda, do we want to link this text to the sources? If so, what are the best links?</p:text>
    <p:extLst>
      <p:ext uri="{C676402C-5697-4E1C-873F-D02D1690AC5C}">
        <p15:threadingInfo xmlns:p15="http://schemas.microsoft.com/office/powerpoint/2012/main" timeZoneBias="300"/>
      </p:ext>
    </p:extLst>
  </p:cm>
  <p:cm authorId="1" dt="2021-02-11T08:49:03.814" idx="3">
    <p:pos x="2249" y="1097"/>
    <p:text>Melinda, I started to pull in your pseudocode here, but there's a lot. Perhaps you want to put some high level bullets here and/or just scroll over the jupyter notebook code live?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2-11T09:05:21.554" idx="4">
    <p:pos x="1998" y="1128"/>
    <p:text>Cameron and Luis - Not sure what you want to go here. Maybe a sentence or couple bullets summarizing the process? The next few slides will then drill down into the specific questions.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2-11T09:27:42.366" idx="8">
    <p:pos x="7570" y="310"/>
    <p:text>Cameron and Luis - Markita provided this image Wed night. If you make any changes to it, please let her know.</p:text>
    <p:extLst>
      <p:ext uri="{C676402C-5697-4E1C-873F-D02D1690AC5C}">
        <p15:threadingInfo xmlns:p15="http://schemas.microsoft.com/office/powerpoint/2012/main" timeZoneBias="300"/>
      </p:ext>
    </p:extLst>
  </p:cm>
  <p:cm authorId="1" dt="2021-02-11T09:28:15.285" idx="9">
    <p:pos x="1975" y="2030"/>
    <p:text>Cameron and Luis - Not sure what text you want here. The instructions are: Summarize your conclusions. This should include a numerical summary (i.e., what data did your analysis yield), as well as visualizations of that summary (plots of the final analysis data)
* [ ] Discuss the implications of your findings. This is where you get to have an open-ended discussion about what your findings "mean".
* [ ] Tell a good story! Storytelling through data analysis is no different than in literature. Find your narrative and use your analysis and visualization skills to highlight conflict and resolution in your data.</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2-11T09:39:04.390" idx="11">
    <p:pos x="10" y="10"/>
    <p:text>Luis/Cameron.Markita - If my notes are correct, we talked about putting the correlation coefficient for each crime.</p:text>
    <p:extLst>
      <p:ext uri="{C676402C-5697-4E1C-873F-D02D1690AC5C}">
        <p15:threadingInfo xmlns:p15="http://schemas.microsoft.com/office/powerpoint/2012/main" timeZoneBias="300"/>
      </p:ext>
    </p:extLst>
  </p:cm>
  <p:cm authorId="1" dt="2021-02-11T09:43:46.481" idx="12">
    <p:pos x="6618" y="2246"/>
    <p:text>Murder placeholder :)</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2-11T10:10:13.718" idx="13">
    <p:pos x="6642" y="2382"/>
    <p:text>Cameron/Luis/Markita - burglary corr coeff/image goes here when we have it.</p:text>
    <p:extLst>
      <p:ext uri="{C676402C-5697-4E1C-873F-D02D1690AC5C}">
        <p15:threadingInfo xmlns:p15="http://schemas.microsoft.com/office/powerpoint/2012/main" timeZoneBias="300"/>
      </p:ext>
    </p:extLst>
  </p:cm>
  <p:cm authorId="1" dt="2021-02-11T10:11:39.243" idx="14">
    <p:pos x="2871" y="2430"/>
    <p:text>Cameron/Luis/Markita -  stat offenses corr coeff/image goes here when we have it.</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2-11T10:24:38.522" idx="17">
    <p:pos x="3176" y="2068"/>
    <p:text>Cameron/Luis/Markita - violent crime corr coeff/image goes here when we have it.</p:text>
    <p:extLst>
      <p:ext uri="{C676402C-5697-4E1C-873F-D02D1690AC5C}">
        <p15:threadingInfo xmlns:p15="http://schemas.microsoft.com/office/powerpoint/2012/main" timeZoneBias="300"/>
      </p:ext>
    </p:extLst>
  </p:cm>
  <p:cm authorId="1" dt="2021-02-11T10:24:51.238" idx="18">
    <p:pos x="7034" y="2068"/>
    <p:text>Cameron/Luis/Markita - DV corr coeff/image goes here when we have it.</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2-11T10:52:31.253" idx="21">
    <p:pos x="7431" y="1185"/>
    <p:text>Cameron/Luis - this image was pulled late in class on wed 2/11. if it changes, please notify Markita.</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2-11T10:53:08.103" idx="22">
    <p:pos x="7431" y="945"/>
    <p:text>Cameron/Luis - this image was pulled late in class on wed 2/11. if it changes, please notify Markita.</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2/11/2021</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88225"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2/11/2021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2/11/2021</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comments" Target="../comments/commen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0.xml"/><Relationship Id="rId4"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1.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hyperlink" Target="api.census.gov/data/2017/acs/acs1?get=NAME,B06011_001E&amp;for=county"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3.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indoor, blue&#10;&#10;Description automatically generated">
            <a:extLst>
              <a:ext uri="{FF2B5EF4-FFF2-40B4-BE49-F238E27FC236}">
                <a16:creationId xmlns:a16="http://schemas.microsoft.com/office/drawing/2014/main" id="{ADBD0AD4-14EC-4FE3-9E71-12AAD9768407}"/>
              </a:ext>
            </a:extLst>
          </p:cNvPr>
          <p:cNvPicPr>
            <a:picLocks noGrp="1" noChangeAspect="1"/>
          </p:cNvPicPr>
          <p:nvPr>
            <p:ph type="pic" sz="quarter" idx="10"/>
          </p:nvPr>
        </p:nvPicPr>
        <p:blipFill>
          <a:blip r:embed="rId2">
            <a:alphaModFix amt="47000"/>
          </a:blip>
          <a:srcRect l="4655" r="4655"/>
          <a:stretch>
            <a:fillRect/>
          </a:stretch>
        </p:blipFill>
        <p:spPr>
          <a:xfrm>
            <a:off x="1143000" y="216501"/>
            <a:ext cx="10880035" cy="6747824"/>
          </a:xfrm>
          <a:effectLst>
            <a:softEdge rad="1155700"/>
          </a:effectLst>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3999" y="3336732"/>
            <a:ext cx="6924261" cy="667343"/>
          </a:xfrm>
        </p:spPr>
        <p:txBody>
          <a:bodyPr>
            <a:normAutofit fontScale="92500"/>
          </a:bodyPr>
          <a:lstStyle/>
          <a:p>
            <a:r>
              <a:rPr lang="en-US" sz="2400" dirty="0"/>
              <a:t>Population density versus crime rates</a:t>
            </a:r>
            <a:endParaRPr lang="id-ID" sz="2400"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696490"/>
            <a:ext cx="4179376" cy="2387600"/>
          </a:xfrm>
        </p:spPr>
        <p:txBody>
          <a:bodyPr/>
          <a:lstStyle/>
          <a:p>
            <a:r>
              <a:rPr lang="en-US" dirty="0"/>
              <a:t>Crime in the U.S.</a:t>
            </a:r>
          </a:p>
        </p:txBody>
      </p:sp>
      <p:sp>
        <p:nvSpPr>
          <p:cNvPr id="9" name="Text Placeholder 5">
            <a:extLst>
              <a:ext uri="{FF2B5EF4-FFF2-40B4-BE49-F238E27FC236}">
                <a16:creationId xmlns:a16="http://schemas.microsoft.com/office/drawing/2014/main" id="{32C9E1FD-20E7-4B11-9AD4-A3D53A59A316}"/>
              </a:ext>
            </a:extLst>
          </p:cNvPr>
          <p:cNvSpPr txBox="1">
            <a:spLocks/>
          </p:cNvSpPr>
          <p:nvPr/>
        </p:nvSpPr>
        <p:spPr>
          <a:xfrm>
            <a:off x="9737035" y="5238750"/>
            <a:ext cx="2286000" cy="1518599"/>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i="0" kern="1200" cap="all" spc="300" baseline="0">
                <a:solidFill>
                  <a:schemeClr val="bg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lnSpc>
                <a:spcPct val="100000"/>
              </a:lnSpc>
              <a:spcBef>
                <a:spcPts val="0"/>
              </a:spcBef>
            </a:pPr>
            <a:r>
              <a:rPr lang="en-US" sz="1600" i="1" cap="none" spc="-150" dirty="0"/>
              <a:t>Project Team:</a:t>
            </a:r>
          </a:p>
          <a:p>
            <a:pPr algn="r">
              <a:lnSpc>
                <a:spcPct val="100000"/>
              </a:lnSpc>
              <a:spcBef>
                <a:spcPts val="0"/>
              </a:spcBef>
            </a:pPr>
            <a:r>
              <a:rPr lang="en-US" sz="1600" i="1" cap="none" spc="-150" dirty="0"/>
              <a:t>Melinda </a:t>
            </a:r>
            <a:r>
              <a:rPr lang="en-US" sz="1600" i="1" cap="none" spc="-150" dirty="0" err="1"/>
              <a:t>Eudy</a:t>
            </a:r>
            <a:endParaRPr lang="en-US" sz="1600" i="1" cap="none" spc="-150" dirty="0"/>
          </a:p>
          <a:p>
            <a:pPr algn="r">
              <a:lnSpc>
                <a:spcPct val="100000"/>
              </a:lnSpc>
              <a:spcBef>
                <a:spcPts val="0"/>
              </a:spcBef>
            </a:pPr>
            <a:r>
              <a:rPr lang="en-US" sz="1600" i="1" cap="none" spc="-150" dirty="0"/>
              <a:t>Cameron Farquhar</a:t>
            </a:r>
          </a:p>
          <a:p>
            <a:pPr algn="r">
              <a:lnSpc>
                <a:spcPct val="100000"/>
              </a:lnSpc>
              <a:spcBef>
                <a:spcPts val="0"/>
              </a:spcBef>
            </a:pPr>
            <a:r>
              <a:rPr lang="en-US" sz="1600" i="1" cap="none" spc="-150" dirty="0"/>
              <a:t>Markita Francis</a:t>
            </a:r>
          </a:p>
          <a:p>
            <a:pPr algn="r">
              <a:lnSpc>
                <a:spcPct val="100000"/>
              </a:lnSpc>
              <a:spcBef>
                <a:spcPts val="0"/>
              </a:spcBef>
            </a:pPr>
            <a:r>
              <a:rPr lang="en-US" sz="1600" i="1" cap="none" spc="-150" dirty="0"/>
              <a:t>Luis Rojas</a:t>
            </a:r>
          </a:p>
          <a:p>
            <a:pPr algn="r">
              <a:lnSpc>
                <a:spcPct val="100000"/>
              </a:lnSpc>
              <a:spcBef>
                <a:spcPts val="0"/>
              </a:spcBef>
            </a:pPr>
            <a:r>
              <a:rPr lang="en-US" sz="1600" i="1" cap="none" spc="-150" dirty="0"/>
              <a:t>Kelly Rose</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1320349-AA4F-4998-9EF0-A626BFC4144D}"/>
              </a:ext>
            </a:extLst>
          </p:cNvPr>
          <p:cNvSpPr>
            <a:spLocks noGrp="1"/>
          </p:cNvSpPr>
          <p:nvPr>
            <p:ph type="pic" sz="quarter" idx="10"/>
          </p:nvPr>
        </p:nvSpPr>
        <p:spPr>
          <a:xfrm>
            <a:off x="0" y="-7883"/>
            <a:ext cx="5792996" cy="6858000"/>
          </a:xfrm>
        </p:spPr>
      </p:sp>
      <p:sp>
        <p:nvSpPr>
          <p:cNvPr id="8" name="Title 21">
            <a:extLst>
              <a:ext uri="{FF2B5EF4-FFF2-40B4-BE49-F238E27FC236}">
                <a16:creationId xmlns:a16="http://schemas.microsoft.com/office/drawing/2014/main" id="{064F4C3A-6A66-4236-A225-139E7DF93DD0}"/>
              </a:ext>
            </a:extLst>
          </p:cNvPr>
          <p:cNvSpPr>
            <a:spLocks noGrp="1"/>
          </p:cNvSpPr>
          <p:nvPr>
            <p:ph type="ctrTitle"/>
          </p:nvPr>
        </p:nvSpPr>
        <p:spPr>
          <a:xfrm>
            <a:off x="534184" y="902247"/>
            <a:ext cx="5142716" cy="1578085"/>
          </a:xfrm>
        </p:spPr>
        <p:txBody>
          <a:bodyPr>
            <a:noAutofit/>
          </a:bodyPr>
          <a:lstStyle/>
          <a:p>
            <a:pPr marR="0" lvl="0" algn="l" defTabSz="914400" rtl="0" eaLnBrk="1" fontAlgn="auto" latinLnBrk="0" hangingPunct="1">
              <a:lnSpc>
                <a:spcPct val="100000"/>
              </a:lnSpc>
              <a:spcBef>
                <a:spcPts val="0"/>
              </a:spcBef>
              <a:buClrTx/>
              <a:buSzTx/>
              <a:tabLst/>
              <a:defRPr/>
            </a:pPr>
            <a:r>
              <a:rPr kumimoji="0" lang="en-US" sz="24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Is there a correlation between population density and the following types of crimes?</a:t>
            </a:r>
            <a:endParaRPr lang="en-US" sz="1600" dirty="0">
              <a:solidFill>
                <a:schemeClr val="bg1"/>
              </a:solidFill>
            </a:endParaRPr>
          </a:p>
        </p:txBody>
      </p:sp>
      <p:sp>
        <p:nvSpPr>
          <p:cNvPr id="10" name="Text Placeholder 16">
            <a:extLst>
              <a:ext uri="{FF2B5EF4-FFF2-40B4-BE49-F238E27FC236}">
                <a16:creationId xmlns:a16="http://schemas.microsoft.com/office/drawing/2014/main" id="{E496B45D-DB36-4481-AD4D-3EE797D29ED3}"/>
              </a:ext>
            </a:extLst>
          </p:cNvPr>
          <p:cNvSpPr>
            <a:spLocks noGrp="1"/>
          </p:cNvSpPr>
          <p:nvPr>
            <p:ph type="body" sz="quarter" idx="14"/>
          </p:nvPr>
        </p:nvSpPr>
        <p:spPr>
          <a:xfrm>
            <a:off x="324633" y="284765"/>
            <a:ext cx="4609683" cy="466349"/>
          </a:xfrm>
        </p:spPr>
        <p:txBody>
          <a:bodyPr>
            <a:normAutofit/>
          </a:bodyPr>
          <a:lstStyle/>
          <a:p>
            <a:pPr lvl="0" algn="l"/>
            <a:r>
              <a:rPr kumimoji="0" lang="en-US" sz="2000" b="1" i="1"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Research question #</a:t>
            </a:r>
            <a:r>
              <a:rPr lang="en-US" sz="2000" i="1" cap="none" spc="0" dirty="0">
                <a:solidFill>
                  <a:schemeClr val="bg1"/>
                </a:solidFill>
                <a:latin typeface="Sagona ExtraLight" panose="02020303050505020204" pitchFamily="18" charset="0"/>
              </a:rPr>
              <a:t>2</a:t>
            </a:r>
            <a:endParaRPr lang="en-US" sz="2000" dirty="0">
              <a:solidFill>
                <a:schemeClr val="bg1"/>
              </a:solidFill>
            </a:endParaRPr>
          </a:p>
        </p:txBody>
      </p:sp>
      <p:sp>
        <p:nvSpPr>
          <p:cNvPr id="9" name="Content Placeholder 2">
            <a:extLst>
              <a:ext uri="{FF2B5EF4-FFF2-40B4-BE49-F238E27FC236}">
                <a16:creationId xmlns:a16="http://schemas.microsoft.com/office/drawing/2014/main" id="{E15098D0-71CC-434A-9733-8AD1C2248C01}"/>
              </a:ext>
            </a:extLst>
          </p:cNvPr>
          <p:cNvSpPr txBox="1">
            <a:spLocks/>
          </p:cNvSpPr>
          <p:nvPr/>
        </p:nvSpPr>
        <p:spPr>
          <a:xfrm>
            <a:off x="5887679" y="352708"/>
            <a:ext cx="6248851" cy="8806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Is there a correlation between population density and murder?  </a:t>
            </a:r>
            <a:endParaRPr lang="en-US" sz="2400" dirty="0"/>
          </a:p>
          <a:p>
            <a:pPr marL="0" indent="0">
              <a:buNone/>
            </a:pPr>
            <a:endParaRPr lang="en-US" dirty="0"/>
          </a:p>
          <a:p>
            <a:pPr marL="0" indent="0">
              <a:buNone/>
            </a:pPr>
            <a:endParaRPr lang="en-US" dirty="0"/>
          </a:p>
        </p:txBody>
      </p:sp>
      <p:sp>
        <p:nvSpPr>
          <p:cNvPr id="6" name="Text Placeholder 16">
            <a:extLst>
              <a:ext uri="{FF2B5EF4-FFF2-40B4-BE49-F238E27FC236}">
                <a16:creationId xmlns:a16="http://schemas.microsoft.com/office/drawing/2014/main" id="{CA987471-D622-4AA6-B869-09CE7947EF82}"/>
              </a:ext>
            </a:extLst>
          </p:cNvPr>
          <p:cNvSpPr txBox="1">
            <a:spLocks/>
          </p:cNvSpPr>
          <p:nvPr/>
        </p:nvSpPr>
        <p:spPr>
          <a:xfrm>
            <a:off x="726975" y="2845242"/>
            <a:ext cx="4538840" cy="1958835"/>
          </a:xfrm>
          <a:prstGeom prst="rect">
            <a:avLst/>
          </a:prstGeom>
        </p:spPr>
        <p:txBody>
          <a:bodyPr vert="horz" lIns="0" tIns="45720" rIns="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1800" b="1" i="0" kern="1200" cap="all" spc="300" baseline="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Murder </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Violent crime </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Domestic violence</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Statutory offenses</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Burglary</a:t>
            </a:r>
          </a:p>
          <a:p>
            <a:pPr algn="l">
              <a:lnSpc>
                <a:spcPct val="100000"/>
              </a:lnSpc>
              <a:spcBef>
                <a:spcPts val="0"/>
              </a:spcBef>
            </a:pPr>
            <a:endParaRPr lang="en-US" sz="2000" dirty="0">
              <a:solidFill>
                <a:schemeClr val="bg1"/>
              </a:solidFill>
            </a:endParaRPr>
          </a:p>
        </p:txBody>
      </p:sp>
      <p:pic>
        <p:nvPicPr>
          <p:cNvPr id="3" name="Picture 2" descr="Angry Bee">
            <a:extLst>
              <a:ext uri="{FF2B5EF4-FFF2-40B4-BE49-F238E27FC236}">
                <a16:creationId xmlns:a16="http://schemas.microsoft.com/office/drawing/2014/main" id="{1BD74433-03DB-4AEE-BD9D-4415122067AF}"/>
              </a:ext>
            </a:extLst>
          </p:cNvPr>
          <p:cNvPicPr>
            <a:picLocks noChangeAspect="1"/>
          </p:cNvPicPr>
          <p:nvPr/>
        </p:nvPicPr>
        <p:blipFill>
          <a:blip r:embed="rId2"/>
          <a:stretch>
            <a:fillRect/>
          </a:stretch>
        </p:blipFill>
        <p:spPr>
          <a:xfrm>
            <a:off x="7324008" y="2883471"/>
            <a:ext cx="3429000" cy="3429000"/>
          </a:xfrm>
          <a:prstGeom prst="rect">
            <a:avLst/>
          </a:prstGeom>
        </p:spPr>
      </p:pic>
      <p:sp>
        <p:nvSpPr>
          <p:cNvPr id="11" name="Content Placeholder 2">
            <a:extLst>
              <a:ext uri="{FF2B5EF4-FFF2-40B4-BE49-F238E27FC236}">
                <a16:creationId xmlns:a16="http://schemas.microsoft.com/office/drawing/2014/main" id="{649729EA-899F-452E-A31E-2311DB6E2F19}"/>
              </a:ext>
            </a:extLst>
          </p:cNvPr>
          <p:cNvSpPr txBox="1">
            <a:spLocks/>
          </p:cNvSpPr>
          <p:nvPr/>
        </p:nvSpPr>
        <p:spPr>
          <a:xfrm>
            <a:off x="6211083" y="1294607"/>
            <a:ext cx="5654851" cy="2134394"/>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aliquam</a:t>
            </a:r>
            <a:r>
              <a:rPr lang="en-US" dirty="0"/>
              <a:t> </a:t>
            </a:r>
            <a:r>
              <a:rPr lang="en-US" dirty="0" err="1"/>
              <a:t>purus</a:t>
            </a:r>
            <a:r>
              <a:rPr lang="en-US" dirty="0"/>
              <a:t> sit </a:t>
            </a:r>
            <a:r>
              <a:rPr lang="en-US" dirty="0" err="1"/>
              <a:t>amet</a:t>
            </a:r>
            <a:r>
              <a:rPr lang="en-US" dirty="0"/>
              <a:t>. </a:t>
            </a:r>
            <a:r>
              <a:rPr lang="en-US" dirty="0" err="1"/>
              <a:t>Volutpat</a:t>
            </a:r>
            <a:r>
              <a:rPr lang="en-US" dirty="0"/>
              <a:t> </a:t>
            </a:r>
            <a:r>
              <a:rPr lang="en-US" dirty="0" err="1"/>
              <a:t>odio</a:t>
            </a:r>
            <a:r>
              <a:rPr lang="en-US" dirty="0"/>
              <a:t> </a:t>
            </a:r>
            <a:r>
              <a:rPr lang="en-US" dirty="0" err="1"/>
              <a:t>facilisis</a:t>
            </a:r>
            <a:r>
              <a:rPr lang="en-US" dirty="0"/>
              <a:t> </a:t>
            </a:r>
            <a:r>
              <a:rPr lang="en-US" dirty="0" err="1"/>
              <a:t>mauris</a:t>
            </a:r>
            <a:r>
              <a:rPr lang="en-US" dirty="0"/>
              <a:t> sit </a:t>
            </a:r>
            <a:r>
              <a:rPr lang="en-US" dirty="0" err="1"/>
              <a:t>amet</a:t>
            </a:r>
            <a:r>
              <a:rPr lang="en-US" dirty="0"/>
              <a:t> </a:t>
            </a:r>
            <a:r>
              <a:rPr lang="en-US" dirty="0" err="1"/>
              <a:t>massa</a:t>
            </a:r>
            <a:r>
              <a:rPr lang="en-US" dirty="0"/>
              <a:t> vitae. </a:t>
            </a:r>
          </a:p>
          <a:p>
            <a:r>
              <a:rPr lang="en-US" dirty="0"/>
              <a:t>Sed </a:t>
            </a:r>
            <a:r>
              <a:rPr lang="en-US" dirty="0" err="1"/>
              <a:t>sed</a:t>
            </a:r>
            <a:r>
              <a:rPr lang="en-US" dirty="0"/>
              <a:t> </a:t>
            </a:r>
            <a:r>
              <a:rPr lang="en-US" dirty="0" err="1"/>
              <a:t>risus</a:t>
            </a:r>
            <a:r>
              <a:rPr lang="en-US" dirty="0"/>
              <a:t> </a:t>
            </a:r>
            <a:r>
              <a:rPr lang="en-US" dirty="0" err="1"/>
              <a:t>pretium</a:t>
            </a:r>
            <a:r>
              <a:rPr lang="en-US" dirty="0"/>
              <a:t> </a:t>
            </a:r>
            <a:r>
              <a:rPr lang="en-US" dirty="0" err="1"/>
              <a:t>quam</a:t>
            </a:r>
            <a:r>
              <a:rPr lang="en-US" dirty="0"/>
              <a:t> </a:t>
            </a:r>
            <a:r>
              <a:rPr lang="en-US" dirty="0" err="1"/>
              <a:t>vulputate</a:t>
            </a:r>
            <a:r>
              <a:rPr lang="en-US" dirty="0"/>
              <a:t>. </a:t>
            </a:r>
            <a:r>
              <a:rPr lang="en-US" dirty="0" err="1"/>
              <a:t>Adipiscing</a:t>
            </a:r>
            <a:r>
              <a:rPr lang="en-US" dirty="0"/>
              <a:t> </a:t>
            </a:r>
            <a:r>
              <a:rPr lang="en-US" dirty="0" err="1"/>
              <a:t>bibendum</a:t>
            </a:r>
            <a:r>
              <a:rPr lang="en-US" dirty="0"/>
              <a:t> </a:t>
            </a:r>
            <a:r>
              <a:rPr lang="en-US" dirty="0" err="1"/>
              <a:t>est</a:t>
            </a:r>
            <a:r>
              <a:rPr lang="en-US" dirty="0"/>
              <a:t> </a:t>
            </a:r>
            <a:r>
              <a:rPr lang="en-US" dirty="0" err="1"/>
              <a:t>ultricies</a:t>
            </a:r>
            <a:r>
              <a:rPr lang="en-US" dirty="0"/>
              <a:t> integer </a:t>
            </a:r>
            <a:r>
              <a:rPr lang="en-US" dirty="0" err="1"/>
              <a:t>quis</a:t>
            </a:r>
            <a:r>
              <a:rPr lang="en-US" dirty="0"/>
              <a:t> auctor. Mattis </a:t>
            </a:r>
            <a:r>
              <a:rPr lang="en-US" dirty="0" err="1"/>
              <a:t>rhoncus</a:t>
            </a:r>
            <a:r>
              <a:rPr lang="en-US" dirty="0"/>
              <a:t> </a:t>
            </a:r>
            <a:r>
              <a:rPr lang="en-US" dirty="0" err="1"/>
              <a:t>urna</a:t>
            </a:r>
            <a:r>
              <a:rPr lang="en-US" dirty="0"/>
              <a:t> </a:t>
            </a:r>
            <a:r>
              <a:rPr lang="en-US" dirty="0" err="1"/>
              <a:t>neque</a:t>
            </a:r>
            <a:r>
              <a:rPr lang="en-US" dirty="0"/>
              <a:t> </a:t>
            </a:r>
            <a:r>
              <a:rPr lang="en-US" dirty="0" err="1"/>
              <a:t>viverra</a:t>
            </a:r>
            <a:r>
              <a:rPr lang="en-US" dirty="0"/>
              <a:t> </a:t>
            </a:r>
            <a:r>
              <a:rPr lang="en-US" dirty="0" err="1"/>
              <a:t>justo</a:t>
            </a:r>
            <a:r>
              <a:rPr lang="en-US" dirty="0"/>
              <a:t> </a:t>
            </a:r>
            <a:r>
              <a:rPr lang="en-US" dirty="0" err="1"/>
              <a:t>nec</a:t>
            </a:r>
            <a:r>
              <a:rPr lang="en-US" dirty="0"/>
              <a:t> </a:t>
            </a:r>
            <a:r>
              <a:rPr lang="en-US" dirty="0" err="1"/>
              <a:t>ultrices</a:t>
            </a:r>
            <a:r>
              <a:rPr lang="en-US" dirty="0"/>
              <a:t> dui </a:t>
            </a:r>
            <a:r>
              <a:rPr lang="en-US" dirty="0" err="1"/>
              <a:t>sapien</a:t>
            </a:r>
            <a:r>
              <a:rPr lang="en-US" dirty="0"/>
              <a:t>. Pulvinar </a:t>
            </a:r>
            <a:r>
              <a:rPr lang="en-US" dirty="0" err="1"/>
              <a:t>neque</a:t>
            </a:r>
            <a:r>
              <a:rPr lang="en-US" dirty="0"/>
              <a:t> </a:t>
            </a:r>
            <a:r>
              <a:rPr lang="en-US" dirty="0" err="1"/>
              <a:t>laoreet</a:t>
            </a:r>
            <a:r>
              <a:rPr lang="en-US" dirty="0"/>
              <a:t> </a:t>
            </a:r>
            <a:r>
              <a:rPr lang="en-US" dirty="0" err="1"/>
              <a:t>suspendisse</a:t>
            </a:r>
            <a:r>
              <a:rPr lang="en-US" dirty="0"/>
              <a:t> </a:t>
            </a:r>
            <a:r>
              <a:rPr lang="en-US" dirty="0" err="1"/>
              <a:t>interdum</a:t>
            </a:r>
            <a:r>
              <a:rPr lang="en-US" dirty="0"/>
              <a:t> </a:t>
            </a:r>
            <a:r>
              <a:rPr lang="en-US" dirty="0" err="1"/>
              <a:t>consectetur</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183191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Is there a correlation between population density and the following crimes?  </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319628" y="2180377"/>
            <a:ext cx="5757529" cy="1172603"/>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6172200" y="2033112"/>
            <a:ext cx="5757530" cy="1369306"/>
          </a:xfrm>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5363" y="1537352"/>
            <a:ext cx="5288140" cy="548912"/>
          </a:xfrm>
        </p:spPr>
        <p:txBody>
          <a:bodyPr/>
          <a:lstStyle/>
          <a:p>
            <a:pPr lvl="0"/>
            <a:r>
              <a:rPr lang="en-US" dirty="0"/>
              <a:t>Statutory offenses</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6411432" y="1626777"/>
            <a:ext cx="4993560" cy="453219"/>
          </a:xfrm>
        </p:spPr>
        <p:txBody>
          <a:bodyPr>
            <a:normAutofit lnSpcReduction="10000"/>
          </a:bodyPr>
          <a:lstStyle/>
          <a:p>
            <a:pPr lvl="0"/>
            <a:r>
              <a:rPr lang="en-US" dirty="0"/>
              <a:t>Burglary</a:t>
            </a:r>
          </a:p>
        </p:txBody>
      </p:sp>
      <p:pic>
        <p:nvPicPr>
          <p:cNvPr id="9" name="Picture 8" descr="Bicycle Dude">
            <a:extLst>
              <a:ext uri="{FF2B5EF4-FFF2-40B4-BE49-F238E27FC236}">
                <a16:creationId xmlns:a16="http://schemas.microsoft.com/office/drawing/2014/main" id="{03134DF1-2973-4328-8C22-5CD2D4932874}"/>
              </a:ext>
            </a:extLst>
          </p:cNvPr>
          <p:cNvPicPr>
            <a:picLocks noChangeAspect="1"/>
          </p:cNvPicPr>
          <p:nvPr/>
        </p:nvPicPr>
        <p:blipFill>
          <a:blip r:embed="rId2"/>
          <a:stretch>
            <a:fillRect/>
          </a:stretch>
        </p:blipFill>
        <p:spPr>
          <a:xfrm>
            <a:off x="6681123" y="2766678"/>
            <a:ext cx="3571875" cy="3571875"/>
          </a:xfrm>
          <a:prstGeom prst="rect">
            <a:avLst/>
          </a:prstGeom>
        </p:spPr>
      </p:pic>
      <p:pic>
        <p:nvPicPr>
          <p:cNvPr id="11" name="Picture 10" descr="Bye Teodor the Cat">
            <a:extLst>
              <a:ext uri="{FF2B5EF4-FFF2-40B4-BE49-F238E27FC236}">
                <a16:creationId xmlns:a16="http://schemas.microsoft.com/office/drawing/2014/main" id="{E4972F57-A98F-4A13-AB12-33A5DA77D6E0}"/>
              </a:ext>
            </a:extLst>
          </p:cNvPr>
          <p:cNvPicPr>
            <a:picLocks noChangeAspect="1"/>
          </p:cNvPicPr>
          <p:nvPr/>
        </p:nvPicPr>
        <p:blipFill>
          <a:blip r:embed="rId3"/>
          <a:stretch>
            <a:fillRect/>
          </a:stretch>
        </p:blipFill>
        <p:spPr>
          <a:xfrm>
            <a:off x="1368056" y="3429000"/>
            <a:ext cx="2438400" cy="2438400"/>
          </a:xfrm>
          <a:prstGeom prst="rect">
            <a:avLst/>
          </a:prstGeom>
        </p:spPr>
      </p:pic>
    </p:spTree>
    <p:extLst>
      <p:ext uri="{BB962C8B-B14F-4D97-AF65-F5344CB8AC3E}">
        <p14:creationId xmlns:p14="http://schemas.microsoft.com/office/powerpoint/2010/main" val="1075381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Is there a correlation between population density and the following crimes?  </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319628" y="2180377"/>
            <a:ext cx="5757529" cy="1172603"/>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6172200" y="2033112"/>
            <a:ext cx="5757530" cy="1369306"/>
          </a:xfrm>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5363" y="1537352"/>
            <a:ext cx="5288140" cy="548912"/>
          </a:xfrm>
        </p:spPr>
        <p:txBody>
          <a:bodyPr/>
          <a:lstStyle/>
          <a:p>
            <a:pPr lvl="0"/>
            <a:r>
              <a:rPr lang="en-US" dirty="0"/>
              <a:t>Violent crime </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6172200" y="1626777"/>
            <a:ext cx="5183188" cy="453219"/>
          </a:xfrm>
        </p:spPr>
        <p:txBody>
          <a:bodyPr>
            <a:normAutofit lnSpcReduction="10000"/>
          </a:bodyPr>
          <a:lstStyle/>
          <a:p>
            <a:pPr lvl="0"/>
            <a:r>
              <a:rPr lang="en-US" dirty="0"/>
              <a:t>Domestic violence</a:t>
            </a:r>
          </a:p>
        </p:txBody>
      </p:sp>
      <p:pic>
        <p:nvPicPr>
          <p:cNvPr id="4" name="Picture 3" descr="Brown and white alpacas">
            <a:extLst>
              <a:ext uri="{FF2B5EF4-FFF2-40B4-BE49-F238E27FC236}">
                <a16:creationId xmlns:a16="http://schemas.microsoft.com/office/drawing/2014/main" id="{EB16EBEE-0D23-4139-90C0-D74C464527FF}"/>
              </a:ext>
            </a:extLst>
          </p:cNvPr>
          <p:cNvPicPr>
            <a:picLocks noChangeAspect="1"/>
          </p:cNvPicPr>
          <p:nvPr/>
        </p:nvPicPr>
        <p:blipFill>
          <a:blip r:embed="rId2"/>
          <a:stretch>
            <a:fillRect/>
          </a:stretch>
        </p:blipFill>
        <p:spPr>
          <a:xfrm>
            <a:off x="527478" y="3283261"/>
            <a:ext cx="4515094" cy="3013335"/>
          </a:xfrm>
          <a:prstGeom prst="rect">
            <a:avLst/>
          </a:prstGeom>
        </p:spPr>
      </p:pic>
      <p:pic>
        <p:nvPicPr>
          <p:cNvPr id="6" name="Picture 5" descr="Brown alpaca face">
            <a:extLst>
              <a:ext uri="{FF2B5EF4-FFF2-40B4-BE49-F238E27FC236}">
                <a16:creationId xmlns:a16="http://schemas.microsoft.com/office/drawing/2014/main" id="{91F9AA80-D7F8-42ED-BAC6-EB2914D68758}"/>
              </a:ext>
            </a:extLst>
          </p:cNvPr>
          <p:cNvPicPr>
            <a:picLocks noChangeAspect="1"/>
          </p:cNvPicPr>
          <p:nvPr/>
        </p:nvPicPr>
        <p:blipFill>
          <a:blip r:embed="rId3"/>
          <a:stretch>
            <a:fillRect/>
          </a:stretch>
        </p:blipFill>
        <p:spPr>
          <a:xfrm>
            <a:off x="6650665" y="3283261"/>
            <a:ext cx="4515095" cy="2989487"/>
          </a:xfrm>
          <a:prstGeom prst="rect">
            <a:avLst/>
          </a:prstGeom>
        </p:spPr>
      </p:pic>
    </p:spTree>
    <p:extLst>
      <p:ext uri="{BB962C8B-B14F-4D97-AF65-F5344CB8AC3E}">
        <p14:creationId xmlns:p14="http://schemas.microsoft.com/office/powerpoint/2010/main" val="2744325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862019" y="888854"/>
            <a:ext cx="11369068" cy="54891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Are there any trends regarding demographics and crime rates?</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395363" y="2653342"/>
            <a:ext cx="4840951" cy="3022244"/>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2218693" y="1753945"/>
            <a:ext cx="2848826" cy="548912"/>
          </a:xfrm>
        </p:spPr>
        <p:txBody>
          <a:bodyPr/>
          <a:lstStyle/>
          <a:p>
            <a:pPr lvl="0"/>
            <a:r>
              <a:rPr lang="en-US" dirty="0"/>
              <a:t>Age</a:t>
            </a:r>
          </a:p>
        </p:txBody>
      </p:sp>
      <p:sp>
        <p:nvSpPr>
          <p:cNvPr id="10" name="Text Placeholder 16">
            <a:extLst>
              <a:ext uri="{FF2B5EF4-FFF2-40B4-BE49-F238E27FC236}">
                <a16:creationId xmlns:a16="http://schemas.microsoft.com/office/drawing/2014/main" id="{7E9E5216-4CB4-4F13-9F51-049DD5D43E2F}"/>
              </a:ext>
            </a:extLst>
          </p:cNvPr>
          <p:cNvSpPr txBox="1">
            <a:spLocks/>
          </p:cNvSpPr>
          <p:nvPr/>
        </p:nvSpPr>
        <p:spPr>
          <a:xfrm>
            <a:off x="395363" y="146243"/>
            <a:ext cx="4672156" cy="42643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i="1" dirty="0">
                <a:latin typeface="Sagona ExtraLight" panose="02020303050505020204" pitchFamily="18" charset="0"/>
              </a:rPr>
              <a:t>Research question #3</a:t>
            </a:r>
            <a:endParaRPr lang="en-US" sz="2000" dirty="0"/>
          </a:p>
        </p:txBody>
      </p:sp>
      <p:pic>
        <p:nvPicPr>
          <p:cNvPr id="5" name="Picture 4" descr="Chart, histogram&#10;&#10;Description automatically generated">
            <a:extLst>
              <a:ext uri="{FF2B5EF4-FFF2-40B4-BE49-F238E27FC236}">
                <a16:creationId xmlns:a16="http://schemas.microsoft.com/office/drawing/2014/main" id="{C5B619B8-F075-42C9-8374-3826D4E84C31}"/>
              </a:ext>
            </a:extLst>
          </p:cNvPr>
          <p:cNvPicPr>
            <a:picLocks noChangeAspect="1"/>
          </p:cNvPicPr>
          <p:nvPr/>
        </p:nvPicPr>
        <p:blipFill>
          <a:blip r:embed="rId2"/>
          <a:stretch>
            <a:fillRect/>
          </a:stretch>
        </p:blipFill>
        <p:spPr>
          <a:xfrm>
            <a:off x="5580771" y="1881256"/>
            <a:ext cx="6215866" cy="4540766"/>
          </a:xfrm>
          <a:prstGeom prst="rect">
            <a:avLst/>
          </a:prstGeom>
        </p:spPr>
      </p:pic>
    </p:spTree>
    <p:extLst>
      <p:ext uri="{BB962C8B-B14F-4D97-AF65-F5344CB8AC3E}">
        <p14:creationId xmlns:p14="http://schemas.microsoft.com/office/powerpoint/2010/main" val="271375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862019" y="888854"/>
            <a:ext cx="11369068" cy="54891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Are there any trends regarding demographics and crime rates?</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477712" y="2653344"/>
            <a:ext cx="4747890" cy="2212946"/>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477712" y="1631465"/>
            <a:ext cx="4344803" cy="548912"/>
          </a:xfrm>
        </p:spPr>
        <p:txBody>
          <a:bodyPr/>
          <a:lstStyle/>
          <a:p>
            <a:pPr lvl="0" algn="ctr"/>
            <a:r>
              <a:rPr lang="en-US" dirty="0"/>
              <a:t>Income</a:t>
            </a:r>
          </a:p>
        </p:txBody>
      </p:sp>
      <p:sp>
        <p:nvSpPr>
          <p:cNvPr id="10" name="Text Placeholder 16">
            <a:extLst>
              <a:ext uri="{FF2B5EF4-FFF2-40B4-BE49-F238E27FC236}">
                <a16:creationId xmlns:a16="http://schemas.microsoft.com/office/drawing/2014/main" id="{7E9E5216-4CB4-4F13-9F51-049DD5D43E2F}"/>
              </a:ext>
            </a:extLst>
          </p:cNvPr>
          <p:cNvSpPr txBox="1">
            <a:spLocks/>
          </p:cNvSpPr>
          <p:nvPr/>
        </p:nvSpPr>
        <p:spPr>
          <a:xfrm>
            <a:off x="395363" y="146243"/>
            <a:ext cx="4672156" cy="42643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i="1" dirty="0">
                <a:latin typeface="Sagona ExtraLight" panose="02020303050505020204" pitchFamily="18" charset="0"/>
              </a:rPr>
              <a:t>Research question #3</a:t>
            </a:r>
            <a:endParaRPr lang="en-US" sz="2000" dirty="0"/>
          </a:p>
        </p:txBody>
      </p:sp>
      <p:pic>
        <p:nvPicPr>
          <p:cNvPr id="14" name="Picture 13" descr="Chart, histogram&#10;&#10;Description automatically generated">
            <a:extLst>
              <a:ext uri="{FF2B5EF4-FFF2-40B4-BE49-F238E27FC236}">
                <a16:creationId xmlns:a16="http://schemas.microsoft.com/office/drawing/2014/main" id="{1FD576B4-EC48-4C73-ADF2-86B8A0F10D55}"/>
              </a:ext>
            </a:extLst>
          </p:cNvPr>
          <p:cNvPicPr>
            <a:picLocks noChangeAspect="1"/>
          </p:cNvPicPr>
          <p:nvPr/>
        </p:nvPicPr>
        <p:blipFill>
          <a:blip r:embed="rId2"/>
          <a:stretch>
            <a:fillRect/>
          </a:stretch>
        </p:blipFill>
        <p:spPr>
          <a:xfrm>
            <a:off x="5328954" y="1500096"/>
            <a:ext cx="6467683" cy="5149330"/>
          </a:xfrm>
          <a:prstGeom prst="rect">
            <a:avLst/>
          </a:prstGeom>
        </p:spPr>
      </p:pic>
    </p:spTree>
    <p:extLst>
      <p:ext uri="{BB962C8B-B14F-4D97-AF65-F5344CB8AC3E}">
        <p14:creationId xmlns:p14="http://schemas.microsoft.com/office/powerpoint/2010/main" val="3980176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862019" y="888854"/>
            <a:ext cx="11369068" cy="54891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Are there any trends regarding demographics and crime rates?</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581064" y="3429000"/>
            <a:ext cx="4747890" cy="2212946"/>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554298" y="1654629"/>
            <a:ext cx="4354285" cy="1098716"/>
          </a:xfrm>
        </p:spPr>
        <p:txBody>
          <a:bodyPr>
            <a:normAutofit/>
          </a:bodyPr>
          <a:lstStyle/>
          <a:p>
            <a:pPr lvl="0" algn="ctr"/>
            <a:r>
              <a:rPr lang="en-US" dirty="0"/>
              <a:t>Population density versus total crimes</a:t>
            </a:r>
          </a:p>
        </p:txBody>
      </p:sp>
      <p:sp>
        <p:nvSpPr>
          <p:cNvPr id="10" name="Text Placeholder 16">
            <a:extLst>
              <a:ext uri="{FF2B5EF4-FFF2-40B4-BE49-F238E27FC236}">
                <a16:creationId xmlns:a16="http://schemas.microsoft.com/office/drawing/2014/main" id="{7E9E5216-4CB4-4F13-9F51-049DD5D43E2F}"/>
              </a:ext>
            </a:extLst>
          </p:cNvPr>
          <p:cNvSpPr txBox="1">
            <a:spLocks/>
          </p:cNvSpPr>
          <p:nvPr/>
        </p:nvSpPr>
        <p:spPr>
          <a:xfrm>
            <a:off x="395363" y="146243"/>
            <a:ext cx="4672156" cy="42643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i="1" dirty="0">
                <a:latin typeface="Sagona ExtraLight" panose="02020303050505020204" pitchFamily="18" charset="0"/>
              </a:rPr>
              <a:t>Research question #3</a:t>
            </a:r>
            <a:endParaRPr lang="en-US" sz="2000" dirty="0"/>
          </a:p>
        </p:txBody>
      </p:sp>
      <p:pic>
        <p:nvPicPr>
          <p:cNvPr id="14" name="Picture 13" descr="Chart, histogram&#10;&#10;Description automatically generated">
            <a:extLst>
              <a:ext uri="{FF2B5EF4-FFF2-40B4-BE49-F238E27FC236}">
                <a16:creationId xmlns:a16="http://schemas.microsoft.com/office/drawing/2014/main" id="{1FD576B4-EC48-4C73-ADF2-86B8A0F10D55}"/>
              </a:ext>
            </a:extLst>
          </p:cNvPr>
          <p:cNvPicPr>
            <a:picLocks noChangeAspect="1"/>
          </p:cNvPicPr>
          <p:nvPr/>
        </p:nvPicPr>
        <p:blipFill>
          <a:blip r:embed="rId2"/>
          <a:stretch>
            <a:fillRect/>
          </a:stretch>
        </p:blipFill>
        <p:spPr>
          <a:xfrm>
            <a:off x="5328954" y="1500096"/>
            <a:ext cx="6467683" cy="5149330"/>
          </a:xfrm>
          <a:prstGeom prst="rect">
            <a:avLst/>
          </a:prstGeom>
        </p:spPr>
      </p:pic>
    </p:spTree>
    <p:extLst>
      <p:ext uri="{BB962C8B-B14F-4D97-AF65-F5344CB8AC3E}">
        <p14:creationId xmlns:p14="http://schemas.microsoft.com/office/powerpoint/2010/main" val="106967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a:xfrm>
            <a:off x="1124486" y="-1"/>
            <a:ext cx="11067514" cy="6857999"/>
          </a:xfrm>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t>Reflections (Markita)</a:t>
            </a:r>
            <a:endParaRPr lang="en-US" dirty="0">
              <a:solidFill>
                <a:schemeClr val="bg1"/>
              </a:solidFill>
            </a:endParaRPr>
          </a:p>
        </p:txBody>
      </p:sp>
    </p:spTree>
    <p:extLst>
      <p:ext uri="{BB962C8B-B14F-4D97-AF65-F5344CB8AC3E}">
        <p14:creationId xmlns:p14="http://schemas.microsoft.com/office/powerpoint/2010/main" val="4268322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5B27-9084-4A29-AEDC-28A76740E00E}"/>
              </a:ext>
            </a:extLst>
          </p:cNvPr>
          <p:cNvSpPr>
            <a:spLocks noGrp="1"/>
          </p:cNvSpPr>
          <p:nvPr>
            <p:ph type="ctrTitle"/>
          </p:nvPr>
        </p:nvSpPr>
        <p:spPr/>
        <p:txBody>
          <a:bodyPr/>
          <a:lstStyle/>
          <a:p>
            <a:r>
              <a:rPr lang="en-US" dirty="0"/>
              <a:t>title</a:t>
            </a:r>
          </a:p>
        </p:txBody>
      </p:sp>
      <p:sp>
        <p:nvSpPr>
          <p:cNvPr id="3" name="Text Placeholder 2">
            <a:extLst>
              <a:ext uri="{FF2B5EF4-FFF2-40B4-BE49-F238E27FC236}">
                <a16:creationId xmlns:a16="http://schemas.microsoft.com/office/drawing/2014/main" id="{FD5E9EAE-996D-4FBF-9D13-386D4F672F70}"/>
              </a:ext>
            </a:extLst>
          </p:cNvPr>
          <p:cNvSpPr>
            <a:spLocks noGrp="1"/>
          </p:cNvSpPr>
          <p:nvPr>
            <p:ph type="body" sz="quarter" idx="14"/>
          </p:nvPr>
        </p:nvSpPr>
        <p:spPr/>
        <p:txBody>
          <a:bodyPr>
            <a:normAutofit/>
          </a:bodyPr>
          <a:lstStyle/>
          <a:p>
            <a:r>
              <a:rPr lang="en-US" b="0" dirty="0">
                <a:effectLst/>
                <a:latin typeface="Consolas" panose="020B0609020204030204" pitchFamily="49" charset="0"/>
              </a:rPr>
              <a:t>Limitations – data sources</a:t>
            </a:r>
          </a:p>
          <a:p>
            <a:r>
              <a:rPr lang="en-US" b="0" dirty="0">
                <a:effectLst/>
                <a:latin typeface="Consolas" panose="020B0609020204030204" pitchFamily="49" charset="0"/>
              </a:rPr>
              <a:t> </a:t>
            </a:r>
          </a:p>
          <a:p>
            <a:r>
              <a:rPr lang="en-US" b="0" dirty="0">
                <a:effectLst/>
                <a:latin typeface="Consolas" panose="020B0609020204030204" pitchFamily="49" charset="0"/>
              </a:rPr>
              <a:t>Discuss any difficulties that arose, and how you dealt with them</a:t>
            </a:r>
          </a:p>
          <a:p>
            <a:r>
              <a:rPr lang="en-US" b="0" dirty="0">
                <a:effectLst/>
                <a:latin typeface="Consolas" panose="020B0609020204030204" pitchFamily="49" charset="0"/>
              </a:rPr>
              <a:t>Discuss any additional questions that came up, but which you didn't have time to answer: What would you research next, if you had two more weeks?</a:t>
            </a:r>
          </a:p>
          <a:p>
            <a:br>
              <a:rPr lang="en-US" b="0" dirty="0">
                <a:effectLst/>
                <a:latin typeface="Consolas" panose="020B0609020204030204" pitchFamily="49" charset="0"/>
              </a:rPr>
            </a:br>
            <a:r>
              <a:rPr lang="en-US" b="0" dirty="0">
                <a:effectLst/>
                <a:latin typeface="Consolas" panose="020B0609020204030204" pitchFamily="49" charset="0"/>
              </a:rPr>
              <a:t>  </a:t>
            </a:r>
          </a:p>
          <a:p>
            <a:endParaRPr lang="en-US" dirty="0">
              <a:latin typeface="Consolas" panose="020B0609020204030204" pitchFamily="49" charset="0"/>
            </a:endParaRPr>
          </a:p>
          <a:p>
            <a:r>
              <a:rPr lang="en-US" b="0" dirty="0">
                <a:effectLst/>
                <a:latin typeface="Consolas" panose="020B0609020204030204" pitchFamily="49" charset="0"/>
              </a:rPr>
              <a:t>(then open floor to Q&amp;A)</a:t>
            </a:r>
          </a:p>
          <a:p>
            <a:br>
              <a:rPr lang="en-US" b="0" dirty="0">
                <a:effectLst/>
                <a:latin typeface="Consolas" panose="020B0609020204030204" pitchFamily="49" charset="0"/>
              </a:rPr>
            </a:br>
            <a:endParaRPr lang="en-US" b="0" dirty="0">
              <a:effectLst/>
              <a:latin typeface="Consolas" panose="020B0609020204030204" pitchFamily="49" charset="0"/>
            </a:endParaRPr>
          </a:p>
          <a:p>
            <a:endParaRPr lang="en-US" dirty="0"/>
          </a:p>
        </p:txBody>
      </p:sp>
    </p:spTree>
    <p:extLst>
      <p:ext uri="{BB962C8B-B14F-4D97-AF65-F5344CB8AC3E}">
        <p14:creationId xmlns:p14="http://schemas.microsoft.com/office/powerpoint/2010/main" val="41401177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t>Q&amp;A</a:t>
            </a:r>
            <a:endParaRPr lang="en-US" dirty="0">
              <a:solidFill>
                <a:schemeClr val="bg1"/>
              </a:solidFill>
            </a:endParaRPr>
          </a:p>
        </p:txBody>
      </p:sp>
    </p:spTree>
    <p:extLst>
      <p:ext uri="{BB962C8B-B14F-4D97-AF65-F5344CB8AC3E}">
        <p14:creationId xmlns:p14="http://schemas.microsoft.com/office/powerpoint/2010/main" val="3440667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49D72AD3-E504-420A-B475-FE0D61725AA0}"/>
              </a:ext>
            </a:extLst>
          </p:cNvPr>
          <p:cNvSpPr/>
          <p:nvPr/>
        </p:nvSpPr>
        <p:spPr>
          <a:xfrm>
            <a:off x="7155620" y="4442985"/>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B2F5F7CF-6A9C-42ED-82A4-4D9DDB8C07E4}"/>
              </a:ext>
            </a:extLst>
          </p:cNvPr>
          <p:cNvSpPr/>
          <p:nvPr/>
        </p:nvSpPr>
        <p:spPr>
          <a:xfrm>
            <a:off x="7152569" y="2416062"/>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EFC3CA75-26C9-404E-936A-4F7B8FA23319}"/>
              </a:ext>
            </a:extLst>
          </p:cNvPr>
          <p:cNvSpPr/>
          <p:nvPr/>
        </p:nvSpPr>
        <p:spPr>
          <a:xfrm>
            <a:off x="1145255" y="4981139"/>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DDE32256-F4BE-4FA3-9156-EA8BDF25F7E1}"/>
              </a:ext>
            </a:extLst>
          </p:cNvPr>
          <p:cNvSpPr/>
          <p:nvPr/>
        </p:nvSpPr>
        <p:spPr>
          <a:xfrm>
            <a:off x="1135128" y="3567605"/>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E5056AB7-38DA-48F1-8D8A-07AAF4F319BF}"/>
              </a:ext>
            </a:extLst>
          </p:cNvPr>
          <p:cNvSpPr/>
          <p:nvPr/>
        </p:nvSpPr>
        <p:spPr>
          <a:xfrm>
            <a:off x="1143651" y="2187023"/>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itle 1">
            <a:extLst>
              <a:ext uri="{FF2B5EF4-FFF2-40B4-BE49-F238E27FC236}">
                <a16:creationId xmlns:a16="http://schemas.microsoft.com/office/drawing/2014/main" id="{8BB4EA7B-99A1-423B-8931-233ADA28EC60}"/>
              </a:ext>
            </a:extLst>
          </p:cNvPr>
          <p:cNvSpPr>
            <a:spLocks noGrp="1"/>
          </p:cNvSpPr>
          <p:nvPr>
            <p:ph type="ctrTitle"/>
          </p:nvPr>
        </p:nvSpPr>
        <p:spPr>
          <a:xfrm>
            <a:off x="1648661" y="339645"/>
            <a:ext cx="10113030" cy="1002552"/>
          </a:xfrm>
        </p:spPr>
        <p:txBody>
          <a:bodyPr/>
          <a:lstStyle/>
          <a:p>
            <a:r>
              <a:rPr lang="en-US" dirty="0"/>
              <a:t>overview</a:t>
            </a:r>
          </a:p>
        </p:txBody>
      </p:sp>
      <p:pic>
        <p:nvPicPr>
          <p:cNvPr id="2" name="Picture 1">
            <a:extLst>
              <a:ext uri="{FF2B5EF4-FFF2-40B4-BE49-F238E27FC236}">
                <a16:creationId xmlns:a16="http://schemas.microsoft.com/office/drawing/2014/main" id="{D6676E92-9AA0-4C70-8E01-0B6731A87953}"/>
              </a:ext>
            </a:extLst>
          </p:cNvPr>
          <p:cNvPicPr>
            <a:picLocks noChangeAspect="1"/>
          </p:cNvPicPr>
          <p:nvPr/>
        </p:nvPicPr>
        <p:blipFill>
          <a:blip r:embed="rId2"/>
          <a:stretch>
            <a:fillRect/>
          </a:stretch>
        </p:blipFill>
        <p:spPr>
          <a:xfrm>
            <a:off x="174298" y="325146"/>
            <a:ext cx="10461643" cy="1298561"/>
          </a:xfrm>
          <a:prstGeom prst="rect">
            <a:avLst/>
          </a:prstGeom>
        </p:spPr>
      </p:pic>
      <p:pic>
        <p:nvPicPr>
          <p:cNvPr id="18" name="Picture 4">
            <a:extLst>
              <a:ext uri="{FF2B5EF4-FFF2-40B4-BE49-F238E27FC236}">
                <a16:creationId xmlns:a16="http://schemas.microsoft.com/office/drawing/2014/main" id="{F5AAC8A3-5846-424F-AED5-0641C29997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6883" y="5057474"/>
            <a:ext cx="608349" cy="608349"/>
          </a:xfrm>
          <a:prstGeom prst="rect">
            <a:avLst/>
          </a:prstGeom>
          <a:solidFill>
            <a:srgbClr val="FFFFFF"/>
          </a:solidFill>
        </p:spPr>
      </p:pic>
      <p:pic>
        <p:nvPicPr>
          <p:cNvPr id="19" name="Picture 6">
            <a:extLst>
              <a:ext uri="{FF2B5EF4-FFF2-40B4-BE49-F238E27FC236}">
                <a16:creationId xmlns:a16="http://schemas.microsoft.com/office/drawing/2014/main" id="{8B177119-2CC6-49BD-8EBD-5597A083C8F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6757" y="3643442"/>
            <a:ext cx="614755" cy="614755"/>
          </a:xfrm>
          <a:prstGeom prst="rect">
            <a:avLst/>
          </a:prstGeom>
          <a:solidFill>
            <a:srgbClr val="FFFFFF"/>
          </a:solidFill>
        </p:spPr>
      </p:pic>
      <p:pic>
        <p:nvPicPr>
          <p:cNvPr id="21" name="Picture 8">
            <a:extLst>
              <a:ext uri="{FF2B5EF4-FFF2-40B4-BE49-F238E27FC236}">
                <a16:creationId xmlns:a16="http://schemas.microsoft.com/office/drawing/2014/main" id="{AAFA13D9-7E0A-4E19-BE85-3300B177A34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266270" y="2514490"/>
            <a:ext cx="616311" cy="604458"/>
          </a:xfrm>
          <a:prstGeom prst="rect">
            <a:avLst/>
          </a:prstGeom>
          <a:solidFill>
            <a:srgbClr val="FFFFFF"/>
          </a:solidFill>
        </p:spPr>
      </p:pic>
      <p:sp>
        <p:nvSpPr>
          <p:cNvPr id="22" name="Text Placeholder 249">
            <a:extLst>
              <a:ext uri="{FF2B5EF4-FFF2-40B4-BE49-F238E27FC236}">
                <a16:creationId xmlns:a16="http://schemas.microsoft.com/office/drawing/2014/main" id="{C6396328-31ED-4D93-B2EA-AAF5D51ED8A8}"/>
              </a:ext>
            </a:extLst>
          </p:cNvPr>
          <p:cNvSpPr txBox="1">
            <a:spLocks/>
          </p:cNvSpPr>
          <p:nvPr/>
        </p:nvSpPr>
        <p:spPr>
          <a:xfrm>
            <a:off x="2055871" y="2063154"/>
            <a:ext cx="4411597"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Project description</a:t>
            </a:r>
          </a:p>
        </p:txBody>
      </p:sp>
      <p:sp>
        <p:nvSpPr>
          <p:cNvPr id="23" name="Text Placeholder 293">
            <a:extLst>
              <a:ext uri="{FF2B5EF4-FFF2-40B4-BE49-F238E27FC236}">
                <a16:creationId xmlns:a16="http://schemas.microsoft.com/office/drawing/2014/main" id="{B56CCC1E-AE38-4A3F-AE63-1D89B08FF370}"/>
              </a:ext>
            </a:extLst>
          </p:cNvPr>
          <p:cNvSpPr txBox="1">
            <a:spLocks/>
          </p:cNvSpPr>
          <p:nvPr/>
        </p:nvSpPr>
        <p:spPr>
          <a:xfrm>
            <a:off x="2055871" y="3400458"/>
            <a:ext cx="5336488"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Data sources &amp; data cleaning</a:t>
            </a:r>
          </a:p>
        </p:txBody>
      </p:sp>
      <p:sp>
        <p:nvSpPr>
          <p:cNvPr id="24" name="Text Placeholder 295">
            <a:extLst>
              <a:ext uri="{FF2B5EF4-FFF2-40B4-BE49-F238E27FC236}">
                <a16:creationId xmlns:a16="http://schemas.microsoft.com/office/drawing/2014/main" id="{F48ED426-515B-40C8-B9CB-E9AD0114313A}"/>
              </a:ext>
            </a:extLst>
          </p:cNvPr>
          <p:cNvSpPr txBox="1">
            <a:spLocks/>
          </p:cNvSpPr>
          <p:nvPr/>
        </p:nvSpPr>
        <p:spPr>
          <a:xfrm>
            <a:off x="2093813" y="4886518"/>
            <a:ext cx="4115216" cy="761017"/>
          </a:xfrm>
          <a:prstGeom prst="rect">
            <a:avLst/>
          </a:prstGeom>
        </p:spPr>
        <p:txBody>
          <a:bodyPr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Analysis</a:t>
            </a:r>
          </a:p>
        </p:txBody>
      </p:sp>
      <p:pic>
        <p:nvPicPr>
          <p:cNvPr id="25" name="Picture 10">
            <a:extLst>
              <a:ext uri="{FF2B5EF4-FFF2-40B4-BE49-F238E27FC236}">
                <a16:creationId xmlns:a16="http://schemas.microsoft.com/office/drawing/2014/main" id="{234FFADB-1AA8-4E78-8343-A1A08DEC47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96" r="1196"/>
          <a:stretch>
            <a:fillRect/>
          </a:stretch>
        </p:blipFill>
        <p:spPr bwMode="auto">
          <a:xfrm>
            <a:off x="7344890" y="4615442"/>
            <a:ext cx="410169" cy="4066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97BC290-1AED-4EB3-8F2B-6955224EE2A1}"/>
              </a:ext>
            </a:extLst>
          </p:cNvPr>
          <p:cNvPicPr>
            <a:picLocks noChangeAspect="1"/>
          </p:cNvPicPr>
          <p:nvPr/>
        </p:nvPicPr>
        <p:blipFill>
          <a:blip r:embed="rId7"/>
          <a:stretch>
            <a:fillRect/>
          </a:stretch>
        </p:blipFill>
        <p:spPr>
          <a:xfrm>
            <a:off x="1296040" y="2314562"/>
            <a:ext cx="472987" cy="472987"/>
          </a:xfrm>
          <a:prstGeom prst="rect">
            <a:avLst/>
          </a:prstGeom>
        </p:spPr>
      </p:pic>
      <p:sp>
        <p:nvSpPr>
          <p:cNvPr id="39" name="Text Placeholder 249">
            <a:extLst>
              <a:ext uri="{FF2B5EF4-FFF2-40B4-BE49-F238E27FC236}">
                <a16:creationId xmlns:a16="http://schemas.microsoft.com/office/drawing/2014/main" id="{7A5E5FC7-0113-4D56-B978-CC822CED73BA}"/>
              </a:ext>
            </a:extLst>
          </p:cNvPr>
          <p:cNvSpPr txBox="1">
            <a:spLocks/>
          </p:cNvSpPr>
          <p:nvPr/>
        </p:nvSpPr>
        <p:spPr>
          <a:xfrm>
            <a:off x="8081496" y="2248945"/>
            <a:ext cx="3303704" cy="1002551"/>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Challenges &amp; </a:t>
            </a:r>
          </a:p>
          <a:p>
            <a:pPr marL="0" indent="0">
              <a:buNone/>
            </a:pPr>
            <a:r>
              <a:rPr lang="en-US" dirty="0"/>
              <a:t>reflections</a:t>
            </a:r>
          </a:p>
        </p:txBody>
      </p:sp>
      <p:sp>
        <p:nvSpPr>
          <p:cNvPr id="40" name="Text Placeholder 249">
            <a:extLst>
              <a:ext uri="{FF2B5EF4-FFF2-40B4-BE49-F238E27FC236}">
                <a16:creationId xmlns:a16="http://schemas.microsoft.com/office/drawing/2014/main" id="{7F4528A3-C4F9-406C-8B89-1F762B7CE8F5}"/>
              </a:ext>
            </a:extLst>
          </p:cNvPr>
          <p:cNvSpPr txBox="1">
            <a:spLocks/>
          </p:cNvSpPr>
          <p:nvPr/>
        </p:nvSpPr>
        <p:spPr>
          <a:xfrm>
            <a:off x="8156462" y="4294787"/>
            <a:ext cx="3265314"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Q&amp;A</a:t>
            </a:r>
          </a:p>
        </p:txBody>
      </p:sp>
    </p:spTree>
    <p:extLst>
      <p:ext uri="{BB962C8B-B14F-4D97-AF65-F5344CB8AC3E}">
        <p14:creationId xmlns:p14="http://schemas.microsoft.com/office/powerpoint/2010/main" val="94868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6000"/>
          </a:blip>
          <a:srcRect t="8692" b="8692"/>
          <a:stretch/>
        </p:blipFill>
        <p:spPr>
          <a:xfrm>
            <a:off x="1124487" y="-1"/>
            <a:ext cx="11067514" cy="6857999"/>
          </a:xfrm>
          <a:effectLst>
            <a:softEdge rad="0"/>
          </a:effectLst>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a:lstStyle/>
          <a:p>
            <a:r>
              <a:rPr lang="en-US"/>
              <a:t>(Kelly)</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6213"/>
            <a:ext cx="4800600" cy="2387600"/>
          </a:xfrm>
        </p:spPr>
        <p:txBody>
          <a:bodyPr/>
          <a:lstStyle/>
          <a:p>
            <a:r>
              <a:rPr lang="en-US" dirty="0"/>
              <a:t>Project description</a:t>
            </a: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3" descr="Question mark on green pastel background">
            <a:extLst>
              <a:ext uri="{FF2B5EF4-FFF2-40B4-BE49-F238E27FC236}">
                <a16:creationId xmlns:a16="http://schemas.microsoft.com/office/drawing/2014/main" id="{F5C5F15A-1D07-4B20-8036-F1931362F5E0}"/>
              </a:ext>
            </a:extLst>
          </p:cNvPr>
          <p:cNvPicPr>
            <a:picLocks noChangeAspect="1"/>
          </p:cNvPicPr>
          <p:nvPr/>
        </p:nvPicPr>
        <p:blipFill rotWithShape="1">
          <a:blip r:embed="rId2">
            <a:alphaModFix amt="19000"/>
          </a:blip>
          <a:srcRect t="3582" b="21418"/>
          <a:stretch/>
        </p:blipFill>
        <p:spPr>
          <a:xfrm>
            <a:off x="0" y="0"/>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noFill/>
        </p:spPr>
      </p:pic>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1150973" y="3193089"/>
            <a:ext cx="10201774" cy="3224213"/>
          </a:xfrm>
        </p:spPr>
        <p:txBody>
          <a:bodyPr>
            <a:normAutofit lnSpcReduction="10000"/>
          </a:bodyPr>
          <a:lstStyle/>
          <a:p>
            <a:pPr marL="0" indent="0">
              <a:buNone/>
            </a:pPr>
            <a:r>
              <a:rPr lang="en-US" sz="2000" dirty="0">
                <a:solidFill>
                  <a:schemeClr val="tx1"/>
                </a:solidFill>
                <a:latin typeface="+mn-lt"/>
              </a:rPr>
              <a:t>1) Which types of crimes are most prevalent based on population density?</a:t>
            </a:r>
          </a:p>
          <a:p>
            <a:pPr marL="0" indent="0">
              <a:buNone/>
            </a:pPr>
            <a:r>
              <a:rPr lang="en-US" sz="2000" dirty="0">
                <a:solidFill>
                  <a:schemeClr val="tx1"/>
                </a:solidFill>
                <a:latin typeface="+mn-lt"/>
              </a:rPr>
              <a:t>2) Is there a correlation between population density and the following types of crimes?</a:t>
            </a:r>
          </a:p>
          <a:p>
            <a:pPr lvl="1"/>
            <a:r>
              <a:rPr lang="en-US" sz="2000" dirty="0">
                <a:solidFill>
                  <a:schemeClr val="tx1"/>
                </a:solidFill>
                <a:latin typeface="+mn-lt"/>
              </a:rPr>
              <a:t>Murder rate </a:t>
            </a:r>
          </a:p>
          <a:p>
            <a:pPr lvl="1"/>
            <a:r>
              <a:rPr lang="en-US" sz="2000" dirty="0">
                <a:solidFill>
                  <a:schemeClr val="tx1"/>
                </a:solidFill>
                <a:latin typeface="+mn-lt"/>
              </a:rPr>
              <a:t>Violent crime </a:t>
            </a:r>
          </a:p>
          <a:p>
            <a:pPr lvl="1"/>
            <a:r>
              <a:rPr lang="en-US" sz="2000" dirty="0">
                <a:solidFill>
                  <a:schemeClr val="tx1"/>
                </a:solidFill>
                <a:latin typeface="+mn-lt"/>
              </a:rPr>
              <a:t>Domestic violence</a:t>
            </a:r>
          </a:p>
          <a:p>
            <a:pPr lvl="1"/>
            <a:r>
              <a:rPr lang="en-US" sz="2000" dirty="0">
                <a:solidFill>
                  <a:schemeClr val="tx1"/>
                </a:solidFill>
                <a:latin typeface="+mn-lt"/>
              </a:rPr>
              <a:t>Statutory offenses</a:t>
            </a:r>
          </a:p>
          <a:p>
            <a:pPr lvl="1"/>
            <a:r>
              <a:rPr lang="en-US" sz="2000" dirty="0">
                <a:solidFill>
                  <a:schemeClr val="tx1"/>
                </a:solidFill>
                <a:latin typeface="+mn-lt"/>
              </a:rPr>
              <a:t>Burglary</a:t>
            </a:r>
          </a:p>
          <a:p>
            <a:pPr lvl="1"/>
            <a:r>
              <a:rPr lang="en-US" sz="2000" dirty="0">
                <a:solidFill>
                  <a:schemeClr val="tx1"/>
                </a:solidFill>
                <a:latin typeface="+mn-lt"/>
              </a:rPr>
              <a:t>Fraud/white collar</a:t>
            </a:r>
          </a:p>
          <a:p>
            <a:pPr marL="0" indent="0">
              <a:buNone/>
            </a:pPr>
            <a:r>
              <a:rPr lang="en-US" sz="2000" dirty="0">
                <a:solidFill>
                  <a:schemeClr val="tx1"/>
                </a:solidFill>
                <a:latin typeface="+mn-lt"/>
              </a:rPr>
              <a:t>3) Are there any trends regarding demographics and crime rates?</a:t>
            </a:r>
          </a:p>
          <a:p>
            <a:endParaRPr lang="en-US" dirty="0">
              <a:solidFill>
                <a:schemeClr val="tx1"/>
              </a:solidFill>
            </a:endParaRP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2623" y="1700620"/>
            <a:ext cx="10201774" cy="640926"/>
          </a:xfrm>
        </p:spPr>
        <p:txBody>
          <a:bodyPr anchor="b">
            <a:normAutofit/>
          </a:bodyPr>
          <a:lstStyle/>
          <a:p>
            <a:pPr lvl="0"/>
            <a:r>
              <a:rPr lang="en-US" sz="2000" i="1" dirty="0">
                <a:solidFill>
                  <a:schemeClr val="tx1"/>
                </a:solidFill>
                <a:latin typeface="+mn-lt"/>
              </a:rPr>
              <a:t>Our hypothesis: </a:t>
            </a:r>
            <a:r>
              <a:rPr lang="en-US" sz="2000" b="0" dirty="0">
                <a:solidFill>
                  <a:schemeClr val="tx1"/>
                </a:solidFill>
                <a:latin typeface="+mn-lt"/>
              </a:rPr>
              <a:t>Crime rates in the U.S. increase as population densities increase. </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367222" y="2560213"/>
            <a:ext cx="5183188" cy="512770"/>
          </a:xfrm>
        </p:spPr>
        <p:txBody>
          <a:bodyPr anchor="b">
            <a:normAutofit/>
          </a:bodyPr>
          <a:lstStyle/>
          <a:p>
            <a:pPr lvl="0"/>
            <a:r>
              <a:rPr lang="en-US" sz="2000" i="1" dirty="0">
                <a:solidFill>
                  <a:schemeClr val="tx1"/>
                </a:solidFill>
                <a:latin typeface="+mn-lt"/>
              </a:rPr>
              <a:t>Research questions: </a:t>
            </a:r>
          </a:p>
        </p:txBody>
      </p:sp>
      <p:pic>
        <p:nvPicPr>
          <p:cNvPr id="6" name="Picture 5">
            <a:extLst>
              <a:ext uri="{FF2B5EF4-FFF2-40B4-BE49-F238E27FC236}">
                <a16:creationId xmlns:a16="http://schemas.microsoft.com/office/drawing/2014/main" id="{AB95B6C2-B82B-44BF-B128-299881B2F306}"/>
              </a:ext>
            </a:extLst>
          </p:cNvPr>
          <p:cNvPicPr>
            <a:picLocks noChangeAspect="1"/>
          </p:cNvPicPr>
          <p:nvPr/>
        </p:nvPicPr>
        <p:blipFill>
          <a:blip r:embed="rId3"/>
          <a:stretch>
            <a:fillRect/>
          </a:stretch>
        </p:blipFill>
        <p:spPr>
          <a:xfrm>
            <a:off x="114465" y="265119"/>
            <a:ext cx="10479932" cy="1298561"/>
          </a:xfrm>
          <a:prstGeom prst="rect">
            <a:avLst/>
          </a:prstGeom>
        </p:spPr>
      </p:pic>
    </p:spTree>
    <p:extLst>
      <p:ext uri="{BB962C8B-B14F-4D97-AF65-F5344CB8AC3E}">
        <p14:creationId xmlns:p14="http://schemas.microsoft.com/office/powerpoint/2010/main" val="225285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a:t>
            </a:r>
            <a:r>
              <a:rPr lang="en-US" dirty="0" err="1">
                <a:solidFill>
                  <a:schemeClr val="bg1"/>
                </a:solidFill>
              </a:rPr>
              <a:t>melinda</a:t>
            </a:r>
            <a:r>
              <a:rPr lang="en-US" dirty="0">
                <a:solidFill>
                  <a:schemeClr val="bg1"/>
                </a:solidFill>
              </a:rPr>
              <a:t>)</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Data sources &amp; data cleaning</a:t>
            </a:r>
          </a:p>
        </p:txBody>
      </p:sp>
    </p:spTree>
    <p:extLst>
      <p:ext uri="{BB962C8B-B14F-4D97-AF65-F5344CB8AC3E}">
        <p14:creationId xmlns:p14="http://schemas.microsoft.com/office/powerpoint/2010/main" val="2153270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5E9EAE-996D-4FBF-9D13-386D4F672F70}"/>
              </a:ext>
            </a:extLst>
          </p:cNvPr>
          <p:cNvSpPr>
            <a:spLocks noGrp="1"/>
          </p:cNvSpPr>
          <p:nvPr>
            <p:ph type="body" sz="quarter" idx="14"/>
          </p:nvPr>
        </p:nvSpPr>
        <p:spPr>
          <a:xfrm>
            <a:off x="1404258" y="304800"/>
            <a:ext cx="10787742" cy="6455229"/>
          </a:xfrm>
        </p:spPr>
        <p:txBody>
          <a:bodyPr>
            <a:normAutofit fontScale="92500" lnSpcReduction="20000"/>
          </a:bodyPr>
          <a:lstStyle/>
          <a:p>
            <a:r>
              <a:rPr kumimoji="0" lang="en-US" sz="2800" b="1" i="0" u="none" strike="noStrike" kern="1200" spc="0" normalizeH="0" baseline="0" noProof="0" dirty="0">
                <a:ln>
                  <a:noFill/>
                </a:ln>
                <a:solidFill>
                  <a:srgbClr val="045FC4">
                    <a:lumMod val="75000"/>
                  </a:srgbClr>
                </a:solidFill>
                <a:effectLst/>
                <a:uLnTx/>
                <a:uFillTx/>
                <a:latin typeface="Sagona ExtraLight" panose="02020303050505020204" pitchFamily="18" charset="0"/>
                <a:ea typeface="+mj-ea"/>
                <a:cs typeface="+mj-cs"/>
              </a:rPr>
              <a:t>Data sources:</a:t>
            </a:r>
            <a:endParaRPr lang="en-US" sz="2800" b="1" dirty="0">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FBI Uniform Crime Report Crime Rate by County (csv) and accompanying County Codes Codebook (csv)</a:t>
            </a:r>
          </a:p>
          <a:p>
            <a:pPr marL="342900" indent="-342900">
              <a:buFont typeface="Arial" panose="020B0604020202020204" pitchFamily="34" charset="0"/>
              <a:buChar char="•"/>
            </a:pPr>
            <a:r>
              <a:rPr lang="en-US" sz="2000" dirty="0">
                <a:solidFill>
                  <a:schemeClr val="accent5">
                    <a:lumMod val="50000"/>
                  </a:schemeClr>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Census.gov API</a:t>
            </a:r>
            <a:r>
              <a:rPr lang="en-US" sz="2000" dirty="0">
                <a:solidFill>
                  <a:schemeClr val="accent5">
                    <a:lumMod val="50000"/>
                  </a:schemeClr>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to obtain median income per county</a:t>
            </a:r>
            <a:endParaRPr lang="en-US" sz="2000" b="0" dirty="0">
              <a:effectLst/>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Data merge and clean:</a:t>
            </a:r>
            <a:endParaRPr lang="en-US" sz="2000" b="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Merged Codebook County Codes.csv file into first file to obtain County Names</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Made </a:t>
            </a:r>
            <a:r>
              <a:rPr lang="en-US" sz="2000" b="0" dirty="0" err="1">
                <a:effectLst/>
                <a:latin typeface="Calibri" panose="020F0502020204030204" pitchFamily="34" charset="0"/>
                <a:cs typeface="Calibri" panose="020F0502020204030204" pitchFamily="34" charset="0"/>
              </a:rPr>
              <a:t>FIPS_City</a:t>
            </a:r>
            <a:r>
              <a:rPr lang="en-US" sz="2000" b="0" dirty="0">
                <a:effectLst/>
                <a:latin typeface="Calibri" panose="020F0502020204030204" pitchFamily="34" charset="0"/>
                <a:cs typeface="Calibri" panose="020F0502020204030204" pitchFamily="34" charset="0"/>
              </a:rPr>
              <a:t> three digits wide (adding zeros in front) and combined the two columns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0" dirty="0">
                <a:effectLst/>
                <a:latin typeface="Calibri" panose="020F0502020204030204" pitchFamily="34" charset="0"/>
                <a:cs typeface="Calibri" panose="020F0502020204030204" pitchFamily="34" charset="0"/>
              </a:rPr>
              <a:t>emoved columns: STUDYNO, EDITION, PART, FLIPS_ST, FLIPS_CTY and moved Code to the front of the file - ensured that it is a int64.</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Renamed columns for better understanding.</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Dropped columns from codebook data for State and County and merged into the Crime </a:t>
            </a:r>
            <a:r>
              <a:rPr lang="en-US" sz="2000" b="0" dirty="0" err="1">
                <a:effectLst/>
                <a:latin typeface="Calibri" panose="020F0502020204030204" pitchFamily="34" charset="0"/>
                <a:cs typeface="Calibri" panose="020F0502020204030204" pitchFamily="34" charset="0"/>
              </a:rPr>
              <a:t>dataframe</a:t>
            </a:r>
            <a:endParaRPr lang="en-US" sz="2000" b="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Merged Codebook_County_Codes.csv into UCR_Crime_Rates_by_County.csv</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Brought in data from the US census per county and added median income per county</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Removed and changed select columns</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 Census Median Income into UCR_Crime_Rates_by_County.csv</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Deleted null info and reset index</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Brought in population density per county data from the US census per county</a:t>
            </a:r>
          </a:p>
        </p:txBody>
      </p:sp>
    </p:spTree>
    <p:extLst>
      <p:ext uri="{BB962C8B-B14F-4D97-AF65-F5344CB8AC3E}">
        <p14:creationId xmlns:p14="http://schemas.microsoft.com/office/powerpoint/2010/main" val="16131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Analysis  (Cameron and Luis)</a:t>
            </a:r>
          </a:p>
        </p:txBody>
      </p:sp>
    </p:spTree>
    <p:extLst>
      <p:ext uri="{BB962C8B-B14F-4D97-AF65-F5344CB8AC3E}">
        <p14:creationId xmlns:p14="http://schemas.microsoft.com/office/powerpoint/2010/main" val="437790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Graph on document with pen">
            <a:extLst>
              <a:ext uri="{FF2B5EF4-FFF2-40B4-BE49-F238E27FC236}">
                <a16:creationId xmlns:a16="http://schemas.microsoft.com/office/drawing/2014/main" id="{04807207-7678-4AC0-9FB5-CC1DAD1F9552}"/>
              </a:ext>
            </a:extLst>
          </p:cNvPr>
          <p:cNvPicPr>
            <a:picLocks noChangeAspect="1"/>
          </p:cNvPicPr>
          <p:nvPr/>
        </p:nvPicPr>
        <p:blipFill rotWithShape="1">
          <a:blip r:embed="rId2"/>
          <a:srcRect l="31561" r="17839" b="-2"/>
          <a:stretch/>
        </p:blipFill>
        <p:spPr>
          <a:xfrm>
            <a:off x="6993359" y="1"/>
            <a:ext cx="5198641" cy="6858002"/>
          </a:xfrm>
          <a:prstGeom prst="rect">
            <a:avLst/>
          </a:prstGeom>
          <a:noFill/>
        </p:spPr>
      </p:pic>
      <p:sp>
        <p:nvSpPr>
          <p:cNvPr id="2" name="Title 1">
            <a:extLst>
              <a:ext uri="{FF2B5EF4-FFF2-40B4-BE49-F238E27FC236}">
                <a16:creationId xmlns:a16="http://schemas.microsoft.com/office/drawing/2014/main" id="{21021975-3CB4-441B-8274-417560E668B6}"/>
              </a:ext>
            </a:extLst>
          </p:cNvPr>
          <p:cNvSpPr>
            <a:spLocks noGrp="1"/>
          </p:cNvSpPr>
          <p:nvPr>
            <p:ph type="ctrTitle"/>
          </p:nvPr>
        </p:nvSpPr>
        <p:spPr>
          <a:xfrm>
            <a:off x="1648661" y="339645"/>
            <a:ext cx="4890577" cy="1002552"/>
          </a:xfrm>
        </p:spPr>
        <p:txBody>
          <a:bodyPr anchor="b">
            <a:normAutofit/>
          </a:bodyPr>
          <a:lstStyle/>
          <a:p>
            <a:r>
              <a:rPr lang="en-US" sz="3800" dirty="0"/>
              <a:t>Analysis</a:t>
            </a:r>
          </a:p>
        </p:txBody>
      </p:sp>
      <p:sp>
        <p:nvSpPr>
          <p:cNvPr id="3" name="Text Placeholder 2">
            <a:extLst>
              <a:ext uri="{FF2B5EF4-FFF2-40B4-BE49-F238E27FC236}">
                <a16:creationId xmlns:a16="http://schemas.microsoft.com/office/drawing/2014/main" id="{D3AA5D2E-8F49-47A3-A60B-1991640D5708}"/>
              </a:ext>
            </a:extLst>
          </p:cNvPr>
          <p:cNvSpPr>
            <a:spLocks noGrp="1"/>
          </p:cNvSpPr>
          <p:nvPr>
            <p:ph type="body" sz="quarter" idx="14"/>
          </p:nvPr>
        </p:nvSpPr>
        <p:spPr>
          <a:xfrm>
            <a:off x="1645581" y="1507066"/>
            <a:ext cx="4890578" cy="4849283"/>
          </a:xfrm>
        </p:spPr>
        <p:txBody>
          <a:bodyPr anchor="t">
            <a:normAutofit/>
          </a:bodyPr>
          <a:lstStyle/>
          <a:p>
            <a:br>
              <a:rPr lang="en-US" b="0" dirty="0">
                <a:effectLst/>
              </a:rPr>
            </a:br>
            <a:r>
              <a:rPr lang="en-US" b="0" dirty="0">
                <a:effectLst/>
              </a:rPr>
              <a:t>* [ ] Describe the analysis process (accompanied by your </a:t>
            </a:r>
            <a:r>
              <a:rPr lang="en-US" b="0" dirty="0" err="1">
                <a:effectLst/>
              </a:rPr>
              <a:t>Jupyter</a:t>
            </a:r>
            <a:r>
              <a:rPr lang="en-US" b="0" dirty="0">
                <a:effectLst/>
              </a:rPr>
              <a:t> Notebook)</a:t>
            </a:r>
          </a:p>
          <a:p>
            <a:br>
              <a:rPr lang="en-US" b="0" dirty="0">
                <a:effectLst/>
              </a:rPr>
            </a:br>
            <a:r>
              <a:rPr lang="en-US" b="0" dirty="0">
                <a:effectLst/>
              </a:rPr>
              <a:t>* [ ] Summarize your conclusions. This should include a numerical summary (i.e., what data did your analysis yield), as well as visualizations of that summary (plots of the final analysis data)</a:t>
            </a:r>
          </a:p>
          <a:p>
            <a:endParaRPr lang="en-US" dirty="0"/>
          </a:p>
        </p:txBody>
      </p:sp>
    </p:spTree>
    <p:extLst>
      <p:ext uri="{BB962C8B-B14F-4D97-AF65-F5344CB8AC3E}">
        <p14:creationId xmlns:p14="http://schemas.microsoft.com/office/powerpoint/2010/main" val="1583453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21">
            <a:extLst>
              <a:ext uri="{FF2B5EF4-FFF2-40B4-BE49-F238E27FC236}">
                <a16:creationId xmlns:a16="http://schemas.microsoft.com/office/drawing/2014/main" id="{064F4C3A-6A66-4236-A225-139E7DF93DD0}"/>
              </a:ext>
            </a:extLst>
          </p:cNvPr>
          <p:cNvSpPr>
            <a:spLocks noGrp="1"/>
          </p:cNvSpPr>
          <p:nvPr>
            <p:ph type="ctrTitle"/>
          </p:nvPr>
        </p:nvSpPr>
        <p:spPr>
          <a:xfrm>
            <a:off x="501562" y="969469"/>
            <a:ext cx="4805596" cy="123008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Which types of crimes are most prevalent based on population density? </a:t>
            </a:r>
            <a:endParaRPr lang="en-US" sz="1600" dirty="0"/>
          </a:p>
        </p:txBody>
      </p:sp>
      <p:sp>
        <p:nvSpPr>
          <p:cNvPr id="9" name="Content Placeholder 2">
            <a:extLst>
              <a:ext uri="{FF2B5EF4-FFF2-40B4-BE49-F238E27FC236}">
                <a16:creationId xmlns:a16="http://schemas.microsoft.com/office/drawing/2014/main" id="{E15098D0-71CC-434A-9733-8AD1C2248C01}"/>
              </a:ext>
            </a:extLst>
          </p:cNvPr>
          <p:cNvSpPr txBox="1">
            <a:spLocks/>
          </p:cNvSpPr>
          <p:nvPr/>
        </p:nvSpPr>
        <p:spPr>
          <a:xfrm>
            <a:off x="908865" y="2421286"/>
            <a:ext cx="3470196" cy="384613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aliquam</a:t>
            </a:r>
            <a:r>
              <a:rPr lang="en-US" dirty="0"/>
              <a:t> </a:t>
            </a:r>
            <a:r>
              <a:rPr lang="en-US" dirty="0" err="1"/>
              <a:t>purus</a:t>
            </a:r>
            <a:r>
              <a:rPr lang="en-US" dirty="0"/>
              <a:t> sit </a:t>
            </a:r>
            <a:r>
              <a:rPr lang="en-US" dirty="0" err="1"/>
              <a:t>amet</a:t>
            </a:r>
            <a:r>
              <a:rPr lang="en-US" dirty="0"/>
              <a:t>. </a:t>
            </a:r>
            <a:r>
              <a:rPr lang="en-US" dirty="0" err="1"/>
              <a:t>Volutpat</a:t>
            </a:r>
            <a:r>
              <a:rPr lang="en-US" dirty="0"/>
              <a:t> </a:t>
            </a:r>
            <a:r>
              <a:rPr lang="en-US" dirty="0" err="1"/>
              <a:t>odio</a:t>
            </a:r>
            <a:r>
              <a:rPr lang="en-US" dirty="0"/>
              <a:t> </a:t>
            </a:r>
            <a:r>
              <a:rPr lang="en-US" dirty="0" err="1"/>
              <a:t>facilisis</a:t>
            </a:r>
            <a:r>
              <a:rPr lang="en-US" dirty="0"/>
              <a:t> </a:t>
            </a:r>
            <a:r>
              <a:rPr lang="en-US" dirty="0" err="1"/>
              <a:t>mauris</a:t>
            </a:r>
            <a:r>
              <a:rPr lang="en-US" dirty="0"/>
              <a:t> sit </a:t>
            </a:r>
            <a:r>
              <a:rPr lang="en-US" dirty="0" err="1"/>
              <a:t>amet</a:t>
            </a:r>
            <a:r>
              <a:rPr lang="en-US" dirty="0"/>
              <a:t> </a:t>
            </a:r>
            <a:r>
              <a:rPr lang="en-US" dirty="0" err="1"/>
              <a:t>massa</a:t>
            </a:r>
            <a:r>
              <a:rPr lang="en-US" dirty="0"/>
              <a:t> vitae. </a:t>
            </a:r>
          </a:p>
          <a:p>
            <a:r>
              <a:rPr lang="en-US" dirty="0"/>
              <a:t>Sed </a:t>
            </a:r>
            <a:r>
              <a:rPr lang="en-US" dirty="0" err="1"/>
              <a:t>sed</a:t>
            </a:r>
            <a:r>
              <a:rPr lang="en-US" dirty="0"/>
              <a:t> </a:t>
            </a:r>
            <a:r>
              <a:rPr lang="en-US" dirty="0" err="1"/>
              <a:t>risus</a:t>
            </a:r>
            <a:r>
              <a:rPr lang="en-US" dirty="0"/>
              <a:t> </a:t>
            </a:r>
            <a:r>
              <a:rPr lang="en-US" dirty="0" err="1"/>
              <a:t>pretium</a:t>
            </a:r>
            <a:r>
              <a:rPr lang="en-US" dirty="0"/>
              <a:t> </a:t>
            </a:r>
            <a:r>
              <a:rPr lang="en-US" dirty="0" err="1"/>
              <a:t>quam</a:t>
            </a:r>
            <a:r>
              <a:rPr lang="en-US" dirty="0"/>
              <a:t> </a:t>
            </a:r>
            <a:r>
              <a:rPr lang="en-US" dirty="0" err="1"/>
              <a:t>vulputate</a:t>
            </a:r>
            <a:r>
              <a:rPr lang="en-US" dirty="0"/>
              <a:t>. </a:t>
            </a:r>
            <a:r>
              <a:rPr lang="en-US" dirty="0" err="1"/>
              <a:t>Adipiscing</a:t>
            </a:r>
            <a:r>
              <a:rPr lang="en-US" dirty="0"/>
              <a:t> </a:t>
            </a:r>
            <a:r>
              <a:rPr lang="en-US" dirty="0" err="1"/>
              <a:t>bibendum</a:t>
            </a:r>
            <a:r>
              <a:rPr lang="en-US" dirty="0"/>
              <a:t> </a:t>
            </a:r>
            <a:r>
              <a:rPr lang="en-US" dirty="0" err="1"/>
              <a:t>est</a:t>
            </a:r>
            <a:r>
              <a:rPr lang="en-US" dirty="0"/>
              <a:t> </a:t>
            </a:r>
            <a:r>
              <a:rPr lang="en-US" dirty="0" err="1"/>
              <a:t>ultricies</a:t>
            </a:r>
            <a:r>
              <a:rPr lang="en-US" dirty="0"/>
              <a:t> integer </a:t>
            </a:r>
            <a:r>
              <a:rPr lang="en-US" dirty="0" err="1"/>
              <a:t>quis</a:t>
            </a:r>
            <a:r>
              <a:rPr lang="en-US" dirty="0"/>
              <a:t> auctor. Mattis </a:t>
            </a:r>
            <a:r>
              <a:rPr lang="en-US" dirty="0" err="1"/>
              <a:t>rhoncus</a:t>
            </a:r>
            <a:r>
              <a:rPr lang="en-US" dirty="0"/>
              <a:t> </a:t>
            </a:r>
            <a:r>
              <a:rPr lang="en-US" dirty="0" err="1"/>
              <a:t>urna</a:t>
            </a:r>
            <a:r>
              <a:rPr lang="en-US" dirty="0"/>
              <a:t> </a:t>
            </a:r>
            <a:r>
              <a:rPr lang="en-US" dirty="0" err="1"/>
              <a:t>neque</a:t>
            </a:r>
            <a:r>
              <a:rPr lang="en-US" dirty="0"/>
              <a:t> </a:t>
            </a:r>
            <a:r>
              <a:rPr lang="en-US" dirty="0" err="1"/>
              <a:t>viverra</a:t>
            </a:r>
            <a:r>
              <a:rPr lang="en-US" dirty="0"/>
              <a:t> </a:t>
            </a:r>
            <a:r>
              <a:rPr lang="en-US" dirty="0" err="1"/>
              <a:t>justo</a:t>
            </a:r>
            <a:r>
              <a:rPr lang="en-US" dirty="0"/>
              <a:t> </a:t>
            </a:r>
            <a:r>
              <a:rPr lang="en-US" dirty="0" err="1"/>
              <a:t>nec</a:t>
            </a:r>
            <a:r>
              <a:rPr lang="en-US" dirty="0"/>
              <a:t> </a:t>
            </a:r>
            <a:r>
              <a:rPr lang="en-US" dirty="0" err="1"/>
              <a:t>ultrices</a:t>
            </a:r>
            <a:r>
              <a:rPr lang="en-US" dirty="0"/>
              <a:t> dui </a:t>
            </a:r>
            <a:r>
              <a:rPr lang="en-US" dirty="0" err="1"/>
              <a:t>sapien</a:t>
            </a:r>
            <a:r>
              <a:rPr lang="en-US" dirty="0"/>
              <a:t>. Pulvinar </a:t>
            </a:r>
            <a:r>
              <a:rPr lang="en-US" dirty="0" err="1"/>
              <a:t>neque</a:t>
            </a:r>
            <a:r>
              <a:rPr lang="en-US" dirty="0"/>
              <a:t> </a:t>
            </a:r>
            <a:r>
              <a:rPr lang="en-US" dirty="0" err="1"/>
              <a:t>laoreet</a:t>
            </a:r>
            <a:r>
              <a:rPr lang="en-US" dirty="0"/>
              <a:t> </a:t>
            </a:r>
            <a:r>
              <a:rPr lang="en-US" dirty="0" err="1"/>
              <a:t>suspendisse</a:t>
            </a:r>
            <a:r>
              <a:rPr lang="en-US" dirty="0"/>
              <a:t> </a:t>
            </a:r>
            <a:r>
              <a:rPr lang="en-US" dirty="0" err="1"/>
              <a:t>interdum</a:t>
            </a:r>
            <a:r>
              <a:rPr lang="en-US" dirty="0"/>
              <a:t> </a:t>
            </a:r>
            <a:r>
              <a:rPr lang="en-US" dirty="0" err="1"/>
              <a:t>consectetur</a:t>
            </a:r>
            <a:r>
              <a:rPr lang="en-US" dirty="0"/>
              <a:t>. </a:t>
            </a:r>
          </a:p>
          <a:p>
            <a:endParaRPr lang="en-US" dirty="0"/>
          </a:p>
          <a:p>
            <a:endParaRPr lang="en-US" dirty="0"/>
          </a:p>
          <a:p>
            <a:endParaRPr lang="en-US" dirty="0"/>
          </a:p>
        </p:txBody>
      </p:sp>
      <p:sp>
        <p:nvSpPr>
          <p:cNvPr id="10" name="Text Placeholder 16">
            <a:extLst>
              <a:ext uri="{FF2B5EF4-FFF2-40B4-BE49-F238E27FC236}">
                <a16:creationId xmlns:a16="http://schemas.microsoft.com/office/drawing/2014/main" id="{E496B45D-DB36-4481-AD4D-3EE797D29ED3}"/>
              </a:ext>
            </a:extLst>
          </p:cNvPr>
          <p:cNvSpPr>
            <a:spLocks noGrp="1"/>
          </p:cNvSpPr>
          <p:nvPr>
            <p:ph type="body" idx="13"/>
          </p:nvPr>
        </p:nvSpPr>
        <p:spPr>
          <a:xfrm>
            <a:off x="501562" y="417755"/>
            <a:ext cx="4672156" cy="426432"/>
          </a:xfrm>
        </p:spPr>
        <p:txBody>
          <a:bodyPr>
            <a:normAutofit/>
          </a:bodyPr>
          <a:lstStyle/>
          <a:p>
            <a:pPr lvl="0" algn="l"/>
            <a:r>
              <a:rPr kumimoji="0" lang="en-US" sz="2000" b="1" i="1" u="none" strike="noStrike" kern="1200" cap="none" spc="0" normalizeH="0" baseline="0" noProof="0" dirty="0">
                <a:ln>
                  <a:noFill/>
                </a:ln>
                <a:solidFill>
                  <a:schemeClr val="tx1"/>
                </a:solidFill>
                <a:effectLst/>
                <a:uLnTx/>
                <a:uFillTx/>
                <a:latin typeface="Sagona ExtraLight" panose="02020303050505020204" pitchFamily="18" charset="0"/>
                <a:ea typeface="+mn-ea"/>
                <a:cs typeface="+mn-cs"/>
              </a:rPr>
              <a:t>Research question #1</a:t>
            </a:r>
            <a:endParaRPr lang="en-US" sz="2000" dirty="0"/>
          </a:p>
        </p:txBody>
      </p:sp>
      <p:pic>
        <p:nvPicPr>
          <p:cNvPr id="11" name="Content Placeholder 10" descr="Chart, pie chart&#10;&#10;Description automatically generated">
            <a:extLst>
              <a:ext uri="{FF2B5EF4-FFF2-40B4-BE49-F238E27FC236}">
                <a16:creationId xmlns:a16="http://schemas.microsoft.com/office/drawing/2014/main" id="{49CD1F01-5520-45AD-81C9-C38D0878D30D}"/>
              </a:ext>
            </a:extLst>
          </p:cNvPr>
          <p:cNvPicPr>
            <a:picLocks noChangeAspect="1"/>
          </p:cNvPicPr>
          <p:nvPr/>
        </p:nvPicPr>
        <p:blipFill>
          <a:blip r:embed="rId2"/>
          <a:stretch>
            <a:fillRect/>
          </a:stretch>
        </p:blipFill>
        <p:spPr>
          <a:xfrm>
            <a:off x="5528816" y="491665"/>
            <a:ext cx="6487886" cy="6200303"/>
          </a:xfrm>
          <a:prstGeom prst="rect">
            <a:avLst/>
          </a:prstGeom>
        </p:spPr>
      </p:pic>
    </p:spTree>
    <p:extLst>
      <p:ext uri="{BB962C8B-B14F-4D97-AF65-F5344CB8AC3E}">
        <p14:creationId xmlns:p14="http://schemas.microsoft.com/office/powerpoint/2010/main" val="32117935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Modern Clean Sophisticated_01_AS - v6" id="{0AA3A176-5614-4CF7-97C7-387B0FB7AD04}" vid="{229230A5-5D58-4AD6-A6F9-E951DED424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e0ed944f324437a1628d920c25a1c7c">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edbd56de57fb331bd1e5e8af7e1d85f1"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173BD2-AF5D-4D9F-B001-F30D98DEB66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2EB250F-37F7-48AE-A30D-AE8A1D348624}">
  <ds:schemaRefs>
    <ds:schemaRef ds:uri="http://schemas.microsoft.com/sharepoint/v3/contenttype/forms"/>
  </ds:schemaRefs>
</ds:datastoreItem>
</file>

<file path=customXml/itemProps3.xml><?xml version="1.0" encoding="utf-8"?>
<ds:datastoreItem xmlns:ds="http://schemas.openxmlformats.org/officeDocument/2006/customXml" ds:itemID="{ECC57C29-4CC8-49FF-BF61-2806E798E7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TM44450328</Template>
  <TotalTime>254</TotalTime>
  <Words>1043</Words>
  <Application>Microsoft Office PowerPoint</Application>
  <PresentationFormat>Widescreen</PresentationFormat>
  <Paragraphs>99</Paragraphs>
  <Slides>18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Arial</vt:lpstr>
      <vt:lpstr>Calibri</vt:lpstr>
      <vt:lpstr>Calibri Light</vt:lpstr>
      <vt:lpstr>Consolas</vt:lpstr>
      <vt:lpstr>Sagona ExtraLight</vt:lpstr>
      <vt:lpstr>Speak Pro</vt:lpstr>
      <vt:lpstr>Office Theme</vt:lpstr>
      <vt:lpstr>Crime in the U.S.</vt:lpstr>
      <vt:lpstr>overview</vt:lpstr>
      <vt:lpstr>Project description</vt:lpstr>
      <vt:lpstr>PowerPoint Presentation</vt:lpstr>
      <vt:lpstr>Data sources &amp; data cleaning</vt:lpstr>
      <vt:lpstr>PowerPoint Presentation</vt:lpstr>
      <vt:lpstr>Analysis  (Cameron and Luis)</vt:lpstr>
      <vt:lpstr>Analysis</vt:lpstr>
      <vt:lpstr>Which types of crimes are most prevalent based on population density? </vt:lpstr>
      <vt:lpstr>Is there a correlation between population density and the following types of crimes?</vt:lpstr>
      <vt:lpstr>Is there a correlation between population density and the following crimes?    </vt:lpstr>
      <vt:lpstr>Is there a correlation between population density and the following crimes?    </vt:lpstr>
      <vt:lpstr>Are there any trends regarding demographics and crime rates?  </vt:lpstr>
      <vt:lpstr>Are there any trends regarding demographics and crime rates?  </vt:lpstr>
      <vt:lpstr>Are there any trends regarding demographics and crime rates?  </vt:lpstr>
      <vt:lpstr>Reflections (Markita)</vt:lpstr>
      <vt:lpstr>title</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Kelly Rose</dc:creator>
  <cp:lastModifiedBy>Kelly Rose</cp:lastModifiedBy>
  <cp:revision>120</cp:revision>
  <dcterms:created xsi:type="dcterms:W3CDTF">2021-02-09T02:18:43Z</dcterms:created>
  <dcterms:modified xsi:type="dcterms:W3CDTF">2021-02-11T15:55:11Z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